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5143500" type="screen16x9"/>
  <p:notesSz cx="6858000" cy="9144000"/>
  <p:embeddedFontLst>
    <p:embeddedFont>
      <p:font typeface="Lato" panose="020B0604020202020204" charset="0"/>
      <p:regular r:id="rId26"/>
      <p:bold r:id="rId27"/>
      <p:italic r:id="rId28"/>
      <p:boldItalic r:id="rId29"/>
    </p:embeddedFont>
    <p:embeddedFont>
      <p:font typeface="Montserrat" panose="020B0604020202020204" charset="0"/>
      <p:regular r:id="rId30"/>
      <p:bold r:id="rId31"/>
      <p:italic r:id="rId32"/>
      <p:boldItalic r:id="rId33"/>
    </p:embeddedFont>
    <p:embeddedFont>
      <p:font typeface="Times" panose="02020603050405020304" pitchFamily="18"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46FD80-7058-471D-82AF-16A1F9A815E9}">
  <a:tblStyle styleId="{2246FD80-7058-471D-82AF-16A1F9A815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40c1babbc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40c1babbc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40c1babbc_4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40c1babbc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40c1babb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40c1babb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40c1babbc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40c1babbc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b5d12f24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b5d12f24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40c1babbc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40c1babbc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40c1babbc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40c1babbc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40c1babbc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40c1babbc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40c1babbc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40c1babbc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40c1babbc_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40c1babbc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40c1babb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40c1bab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b5275ab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b5275ab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42059a763_0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42059a763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42059a763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42059a763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b5275ab4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b5275ab4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40c1babbc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40c1babb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40c1babbc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40c1babb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40c1babbc_4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40c1babbc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40c1babbc_4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40c1babbc_4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40c1babbc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40c1babbc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40c1babb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40c1babb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40c1babbc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40c1babb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mailto:pance@mail.uc.edu" TargetMode="External"/><Relationship Id="rId3" Type="http://schemas.openxmlformats.org/officeDocument/2006/relationships/hyperlink" Target="https://github.com/VasuBhog" TargetMode="External"/><Relationship Id="rId7" Type="http://schemas.openxmlformats.org/officeDocument/2006/relationships/hyperlink" Target="https://github.com/PanChunji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zhucy@mail.uc.edu" TargetMode="External"/><Relationship Id="rId5" Type="http://schemas.openxmlformats.org/officeDocument/2006/relationships/hyperlink" Target="https://github.com/ChaoYang-Zhu" TargetMode="External"/><Relationship Id="rId4" Type="http://schemas.openxmlformats.org/officeDocument/2006/relationships/hyperlink" Target="mailto:bhogvu@mail.uc.edu" TargetMode="External"/><Relationship Id="rId9" Type="http://schemas.openxmlformats.org/officeDocument/2006/relationships/hyperlink" Target="mailto:zhoxu@ucmail.uc.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VasuBhog/Senior-Project"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70700" y="1374875"/>
            <a:ext cx="32193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4800">
                <a:solidFill>
                  <a:srgbClr val="FFFFFF"/>
                </a:solidFill>
                <a:latin typeface="Trebuchet MS"/>
                <a:ea typeface="Trebuchet MS"/>
                <a:cs typeface="Trebuchet MS"/>
                <a:sym typeface="Trebuchet MS"/>
              </a:rPr>
              <a:t>Driver 2.0</a:t>
            </a:r>
            <a:endParaRPr sz="4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In Depth Design Diagram</a:t>
            </a:r>
            <a:endParaRPr>
              <a:latin typeface="Times"/>
              <a:ea typeface="Times"/>
              <a:cs typeface="Times"/>
              <a:sym typeface="Times"/>
            </a:endParaRPr>
          </a:p>
        </p:txBody>
      </p:sp>
      <p:sp>
        <p:nvSpPr>
          <p:cNvPr id="196" name="Google Shape;196;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7" name="Google Shape;197;p23"/>
          <p:cNvPicPr preferRelativeResize="0"/>
          <p:nvPr/>
        </p:nvPicPr>
        <p:blipFill>
          <a:blip r:embed="rId3">
            <a:alphaModFix/>
          </a:blip>
          <a:stretch>
            <a:fillRect/>
          </a:stretch>
        </p:blipFill>
        <p:spPr>
          <a:xfrm>
            <a:off x="649975" y="1444450"/>
            <a:ext cx="8287975" cy="3537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1116075" y="3567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Project Constraints</a:t>
            </a:r>
            <a:endParaRPr>
              <a:latin typeface="Times"/>
              <a:ea typeface="Times"/>
              <a:cs typeface="Times"/>
              <a:sym typeface="Times"/>
            </a:endParaRPr>
          </a:p>
        </p:txBody>
      </p:sp>
      <p:sp>
        <p:nvSpPr>
          <p:cNvPr id="203" name="Google Shape;203;p24"/>
          <p:cNvSpPr txBox="1">
            <a:spLocks noGrp="1"/>
          </p:cNvSpPr>
          <p:nvPr>
            <p:ph type="body" idx="1"/>
          </p:nvPr>
        </p:nvSpPr>
        <p:spPr>
          <a:xfrm>
            <a:off x="1116075" y="997050"/>
            <a:ext cx="7038900" cy="314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sz="1800">
                <a:latin typeface="Times"/>
                <a:ea typeface="Times"/>
                <a:cs typeface="Times"/>
                <a:sym typeface="Times"/>
              </a:rPr>
              <a:t>Economic Concerns</a:t>
            </a:r>
            <a:endParaRPr sz="1800">
              <a:latin typeface="Times"/>
              <a:ea typeface="Times"/>
              <a:cs typeface="Times"/>
              <a:sym typeface="Times"/>
            </a:endParaRPr>
          </a:p>
          <a:p>
            <a:pPr marL="457200" lvl="0" indent="-323850" algn="l" rtl="0">
              <a:lnSpc>
                <a:spcPct val="100000"/>
              </a:lnSpc>
              <a:spcBef>
                <a:spcPts val="1600"/>
              </a:spcBef>
              <a:spcAft>
                <a:spcPts val="0"/>
              </a:spcAft>
              <a:buSzPts val="1500"/>
              <a:buFont typeface="Times"/>
              <a:buChar char="●"/>
            </a:pPr>
            <a:r>
              <a:rPr lang="zh-CN" sz="1500">
                <a:latin typeface="Times"/>
                <a:ea typeface="Times"/>
                <a:cs typeface="Times"/>
                <a:sym typeface="Times"/>
              </a:rPr>
              <a:t>Our solution will cost us money as we need to purchase parts to create the device. In order the users end cost would be low, we will utilize inexpensive devices. We are not limited to any organization or facility as we will be using open source frameworks.</a:t>
            </a:r>
            <a:endParaRPr sz="1500">
              <a:latin typeface="Times"/>
              <a:ea typeface="Times"/>
              <a:cs typeface="Times"/>
              <a:sym typeface="Times"/>
            </a:endParaRPr>
          </a:p>
          <a:p>
            <a:pPr marL="0" lvl="0" indent="0" algn="l" rtl="0">
              <a:lnSpc>
                <a:spcPct val="100000"/>
              </a:lnSpc>
              <a:spcBef>
                <a:spcPts val="1600"/>
              </a:spcBef>
              <a:spcAft>
                <a:spcPts val="0"/>
              </a:spcAft>
              <a:buNone/>
            </a:pPr>
            <a:r>
              <a:rPr lang="zh-CN" sz="1800">
                <a:latin typeface="Times"/>
                <a:ea typeface="Times"/>
                <a:cs typeface="Times"/>
                <a:sym typeface="Times"/>
              </a:rPr>
              <a:t>Social Concerns</a:t>
            </a:r>
            <a:endParaRPr sz="1800">
              <a:latin typeface="Times"/>
              <a:ea typeface="Times"/>
              <a:cs typeface="Times"/>
              <a:sym typeface="Times"/>
            </a:endParaRPr>
          </a:p>
          <a:p>
            <a:pPr marL="457200" lvl="0" indent="-323850" algn="l" rtl="0">
              <a:lnSpc>
                <a:spcPct val="100000"/>
              </a:lnSpc>
              <a:spcBef>
                <a:spcPts val="1600"/>
              </a:spcBef>
              <a:spcAft>
                <a:spcPts val="0"/>
              </a:spcAft>
              <a:buSzPts val="1500"/>
              <a:buFont typeface="Times"/>
              <a:buChar char="●"/>
            </a:pPr>
            <a:r>
              <a:rPr lang="zh-CN" sz="1500">
                <a:latin typeface="Times"/>
                <a:ea typeface="Times"/>
                <a:cs typeface="Times"/>
                <a:sym typeface="Times"/>
              </a:rPr>
              <a:t>Safety is of the utmost importance when it comes to driving therefore ensuring our project will be able to positively impact the safety of driving is our main focus.</a:t>
            </a:r>
            <a:endParaRPr sz="1500">
              <a:latin typeface="Times"/>
              <a:ea typeface="Times"/>
              <a:cs typeface="Times"/>
              <a:sym typeface="Times"/>
            </a:endParaRPr>
          </a:p>
          <a:p>
            <a:pPr marL="457200" lvl="0" indent="-323850" algn="l" rtl="0">
              <a:lnSpc>
                <a:spcPct val="100000"/>
              </a:lnSpc>
              <a:spcBef>
                <a:spcPts val="1000"/>
              </a:spcBef>
              <a:spcAft>
                <a:spcPts val="0"/>
              </a:spcAft>
              <a:buSzPts val="1500"/>
              <a:buFont typeface="Times"/>
              <a:buChar char="●"/>
            </a:pPr>
            <a:r>
              <a:rPr lang="zh-CN" sz="1500">
                <a:latin typeface="Times"/>
                <a:ea typeface="Times"/>
                <a:cs typeface="Times"/>
                <a:sym typeface="Times"/>
              </a:rPr>
              <a:t>Our machine will help drivers use ML and Computer Vision to attain a higher level of safety through alerting the driver of oncoming danger. </a:t>
            </a:r>
            <a:endParaRPr sz="1500">
              <a:latin typeface="Times"/>
              <a:ea typeface="Times"/>
              <a:cs typeface="Times"/>
              <a:sym typeface="Tim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Current state of project</a:t>
            </a:r>
            <a:endParaRPr>
              <a:latin typeface="Times"/>
              <a:ea typeface="Times"/>
              <a:cs typeface="Times"/>
              <a:sym typeface="Times"/>
            </a:endParaRPr>
          </a:p>
        </p:txBody>
      </p:sp>
      <p:sp>
        <p:nvSpPr>
          <p:cNvPr id="209" name="Google Shape;209;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a:buAutoNum type="arabicPeriod"/>
            </a:pPr>
            <a:r>
              <a:rPr lang="zh-CN" sz="1800">
                <a:latin typeface="Times"/>
                <a:ea typeface="Times"/>
                <a:cs typeface="Times"/>
                <a:sym typeface="Times"/>
              </a:rPr>
              <a:t>Discussed with Professor Frank about our project and got feedback from additional professors.</a:t>
            </a:r>
            <a:endParaRPr sz="1800">
              <a:latin typeface="Times"/>
              <a:ea typeface="Times"/>
              <a:cs typeface="Times"/>
              <a:sym typeface="Times"/>
            </a:endParaRPr>
          </a:p>
          <a:p>
            <a:pPr marL="457200" lvl="0" indent="-342900" algn="l" rtl="0">
              <a:spcBef>
                <a:spcPts val="0"/>
              </a:spcBef>
              <a:spcAft>
                <a:spcPts val="0"/>
              </a:spcAft>
              <a:buSzPts val="1800"/>
              <a:buFont typeface="Times"/>
              <a:buAutoNum type="arabicPeriod"/>
            </a:pPr>
            <a:r>
              <a:rPr lang="zh-CN" sz="1800">
                <a:latin typeface="Times"/>
                <a:ea typeface="Times"/>
                <a:cs typeface="Times"/>
                <a:sym typeface="Times"/>
              </a:rPr>
              <a:t>Researched the object detection and Raspberry Pi.</a:t>
            </a:r>
            <a:endParaRPr sz="1800">
              <a:latin typeface="Times"/>
              <a:ea typeface="Times"/>
              <a:cs typeface="Times"/>
              <a:sym typeface="Times"/>
            </a:endParaRPr>
          </a:p>
          <a:p>
            <a:pPr marL="457200" lvl="0" indent="-342900" algn="l" rtl="0">
              <a:spcBef>
                <a:spcPts val="0"/>
              </a:spcBef>
              <a:spcAft>
                <a:spcPts val="0"/>
              </a:spcAft>
              <a:buSzPts val="1800"/>
              <a:buFont typeface="Times"/>
              <a:buAutoNum type="arabicPeriod"/>
            </a:pPr>
            <a:r>
              <a:rPr lang="zh-CN" sz="1800">
                <a:latin typeface="Times"/>
                <a:ea typeface="Times"/>
                <a:cs typeface="Times"/>
                <a:sym typeface="Times"/>
              </a:rPr>
              <a:t>Learning OpenCV and it utilization with different programming languages.</a:t>
            </a:r>
            <a:endParaRPr sz="1800">
              <a:latin typeface="Times"/>
              <a:ea typeface="Times"/>
              <a:cs typeface="Times"/>
              <a:sym typeface="Times"/>
            </a:endParaRPr>
          </a:p>
          <a:p>
            <a:pPr marL="457200" lvl="0" indent="-342900" algn="l" rtl="0">
              <a:spcBef>
                <a:spcPts val="0"/>
              </a:spcBef>
              <a:spcAft>
                <a:spcPts val="0"/>
              </a:spcAft>
              <a:buSzPts val="1800"/>
              <a:buFont typeface="Times"/>
              <a:buAutoNum type="arabicPeriod"/>
            </a:pPr>
            <a:r>
              <a:rPr lang="zh-CN" sz="1800">
                <a:latin typeface="Times"/>
                <a:ea typeface="Times"/>
                <a:cs typeface="Times"/>
                <a:sym typeface="Times"/>
              </a:rPr>
              <a:t>Practicing object detection using Python and Java.</a:t>
            </a:r>
            <a:endParaRPr sz="1800">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Expected Accomplishments for the end of this term</a:t>
            </a:r>
            <a:endParaRPr>
              <a:latin typeface="Times"/>
              <a:ea typeface="Times"/>
              <a:cs typeface="Times"/>
              <a:sym typeface="Times"/>
            </a:endParaRPr>
          </a:p>
        </p:txBody>
      </p:sp>
      <p:sp>
        <p:nvSpPr>
          <p:cNvPr id="215" name="Google Shape;215;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Times"/>
              <a:buChar char="●"/>
            </a:pPr>
            <a:r>
              <a:rPr lang="zh-CN" sz="1800">
                <a:latin typeface="Times"/>
                <a:ea typeface="Times"/>
                <a:cs typeface="Times"/>
                <a:sym typeface="Times"/>
              </a:rPr>
              <a:t>Understand OpenCV and practice object detection using Python/Java and Rasperberry PI.</a:t>
            </a:r>
            <a:endParaRPr sz="1800">
              <a:latin typeface="Times"/>
              <a:ea typeface="Times"/>
              <a:cs typeface="Times"/>
              <a:sym typeface="Times"/>
            </a:endParaRPr>
          </a:p>
          <a:p>
            <a:pPr marL="457200" lvl="0" indent="-342900" algn="just" rtl="0">
              <a:spcBef>
                <a:spcPts val="0"/>
              </a:spcBef>
              <a:spcAft>
                <a:spcPts val="0"/>
              </a:spcAft>
              <a:buSzPts val="1800"/>
              <a:buFont typeface="Times"/>
              <a:buChar char="●"/>
            </a:pPr>
            <a:r>
              <a:rPr lang="zh-CN" sz="1800">
                <a:latin typeface="Times"/>
                <a:ea typeface="Times"/>
                <a:cs typeface="Times"/>
                <a:sym typeface="Times"/>
              </a:rPr>
              <a:t>Research how to train a machine learning model to detect road objects and dangerous conditions.</a:t>
            </a:r>
            <a:endParaRPr sz="1800">
              <a:latin typeface="Times"/>
              <a:ea typeface="Times"/>
              <a:cs typeface="Times"/>
              <a:sym typeface="Times"/>
            </a:endParaRPr>
          </a:p>
          <a:p>
            <a:pPr marL="457200" lvl="0" indent="-342900" algn="just" rtl="0">
              <a:spcBef>
                <a:spcPts val="0"/>
              </a:spcBef>
              <a:spcAft>
                <a:spcPts val="0"/>
              </a:spcAft>
              <a:buSzPts val="1800"/>
              <a:buFont typeface="Times"/>
              <a:buChar char="●"/>
            </a:pPr>
            <a:r>
              <a:rPr lang="zh-CN" sz="1800">
                <a:latin typeface="Times"/>
                <a:ea typeface="Times"/>
                <a:cs typeface="Times"/>
                <a:sym typeface="Times"/>
              </a:rPr>
              <a:t>Research methods to detect multiple objects in image, video, and live feed to improve the model and device.</a:t>
            </a:r>
            <a:endParaRPr sz="1800">
              <a:latin typeface="Times"/>
              <a:ea typeface="Times"/>
              <a:cs typeface="Times"/>
              <a:sym typeface="Times"/>
            </a:endParaRPr>
          </a:p>
          <a:p>
            <a:pPr marL="0" lvl="0" indent="0" algn="l" rtl="0">
              <a:spcBef>
                <a:spcPts val="1600"/>
              </a:spcBef>
              <a:spcAft>
                <a:spcPts val="1600"/>
              </a:spcAft>
              <a:buNone/>
            </a:pPr>
            <a:endParaRPr sz="1800">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1297500" y="393750"/>
            <a:ext cx="7038900"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Timeline for the Project</a:t>
            </a:r>
            <a:endParaRPr>
              <a:latin typeface="Times"/>
              <a:ea typeface="Times"/>
              <a:cs typeface="Times"/>
              <a:sym typeface="Times"/>
            </a:endParaRPr>
          </a:p>
        </p:txBody>
      </p:sp>
      <p:graphicFrame>
        <p:nvGraphicFramePr>
          <p:cNvPr id="221" name="Google Shape;221;p27"/>
          <p:cNvGraphicFramePr/>
          <p:nvPr/>
        </p:nvGraphicFramePr>
        <p:xfrm>
          <a:off x="1122150" y="1231575"/>
          <a:ext cx="3000000" cy="3000000"/>
        </p:xfrm>
        <a:graphic>
          <a:graphicData uri="http://schemas.openxmlformats.org/drawingml/2006/table">
            <a:tbl>
              <a:tblPr>
                <a:noFill/>
                <a:tableStyleId>{2246FD80-7058-471D-82AF-16A1F9A815E9}</a:tableStyleId>
              </a:tblPr>
              <a:tblGrid>
                <a:gridCol w="1003200">
                  <a:extLst>
                    <a:ext uri="{9D8B030D-6E8A-4147-A177-3AD203B41FA5}">
                      <a16:colId xmlns:a16="http://schemas.microsoft.com/office/drawing/2014/main" val="20000"/>
                    </a:ext>
                  </a:extLst>
                </a:gridCol>
                <a:gridCol w="4478725">
                  <a:extLst>
                    <a:ext uri="{9D8B030D-6E8A-4147-A177-3AD203B41FA5}">
                      <a16:colId xmlns:a16="http://schemas.microsoft.com/office/drawing/2014/main" val="20001"/>
                    </a:ext>
                  </a:extLst>
                </a:gridCol>
                <a:gridCol w="2079325">
                  <a:extLst>
                    <a:ext uri="{9D8B030D-6E8A-4147-A177-3AD203B41FA5}">
                      <a16:colId xmlns:a16="http://schemas.microsoft.com/office/drawing/2014/main" val="20002"/>
                    </a:ext>
                  </a:extLst>
                </a:gridCol>
              </a:tblGrid>
              <a:tr h="403075">
                <a:tc>
                  <a:txBody>
                    <a:bodyPr/>
                    <a:lstStyle/>
                    <a:p>
                      <a:pPr marL="0" lvl="0" indent="0" algn="ctr" rtl="0">
                        <a:lnSpc>
                          <a:spcPct val="100000"/>
                        </a:lnSpc>
                        <a:spcBef>
                          <a:spcPts val="0"/>
                        </a:spcBef>
                        <a:spcAft>
                          <a:spcPts val="0"/>
                        </a:spcAft>
                        <a:buNone/>
                      </a:pPr>
                      <a:r>
                        <a:rPr lang="zh-CN" sz="1800" b="1">
                          <a:solidFill>
                            <a:schemeClr val="lt1"/>
                          </a:solidFill>
                          <a:latin typeface="Times"/>
                          <a:ea typeface="Times"/>
                          <a:cs typeface="Times"/>
                          <a:sym typeface="Times"/>
                        </a:rPr>
                        <a:t>Dates</a:t>
                      </a:r>
                      <a:endParaRPr sz="1800" b="1">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0" lvl="0" indent="0" algn="ctr" rtl="0">
                        <a:lnSpc>
                          <a:spcPct val="100000"/>
                        </a:lnSpc>
                        <a:spcBef>
                          <a:spcPts val="0"/>
                        </a:spcBef>
                        <a:spcAft>
                          <a:spcPts val="0"/>
                        </a:spcAft>
                        <a:buNone/>
                      </a:pPr>
                      <a:r>
                        <a:rPr lang="zh-CN" sz="1800" b="1">
                          <a:solidFill>
                            <a:schemeClr val="lt1"/>
                          </a:solidFill>
                          <a:latin typeface="Times"/>
                          <a:ea typeface="Times"/>
                          <a:cs typeface="Times"/>
                          <a:sym typeface="Times"/>
                        </a:rPr>
                        <a:t>Milestones</a:t>
                      </a:r>
                      <a:endParaRPr sz="1800" b="1">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CN" sz="1800" b="1">
                          <a:solidFill>
                            <a:schemeClr val="lt1"/>
                          </a:solidFill>
                          <a:latin typeface="Times"/>
                          <a:ea typeface="Times"/>
                          <a:cs typeface="Times"/>
                          <a:sym typeface="Times"/>
                        </a:rPr>
                        <a:t>Tasks</a:t>
                      </a:r>
                      <a:endParaRPr sz="1800" b="1">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38900">
                <a:tc>
                  <a:txBody>
                    <a:bodyPr/>
                    <a:lstStyle/>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Dec 02 2019 - </a:t>
                      </a:r>
                      <a:endParaRPr>
                        <a:solidFill>
                          <a:schemeClr val="lt1"/>
                        </a:solidFill>
                        <a:latin typeface="Times"/>
                        <a:ea typeface="Times"/>
                        <a:cs typeface="Times"/>
                        <a:sym typeface="Times"/>
                      </a:endParaRPr>
                    </a:p>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Dec 27 2019</a:t>
                      </a:r>
                      <a:endParaRPr>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Create a program that detects objects in driving video data</a:t>
                      </a:r>
                      <a:endParaRPr>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1,2,3,4,5</a:t>
                      </a:r>
                      <a:endParaRPr sz="1800">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38900">
                <a:tc>
                  <a:txBody>
                    <a:bodyPr/>
                    <a:lstStyle/>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Dec 30 2019 - </a:t>
                      </a:r>
                      <a:endParaRPr>
                        <a:solidFill>
                          <a:schemeClr val="lt1"/>
                        </a:solidFill>
                        <a:latin typeface="Times"/>
                        <a:ea typeface="Times"/>
                        <a:cs typeface="Times"/>
                        <a:sym typeface="Times"/>
                      </a:endParaRPr>
                    </a:p>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Jan 10 2020</a:t>
                      </a:r>
                      <a:endParaRPr>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Connect the program to the camera to read live feed data</a:t>
                      </a:r>
                      <a:endParaRPr>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6,7</a:t>
                      </a:r>
                      <a:endParaRPr sz="1800">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3100">
                <a:tc>
                  <a:txBody>
                    <a:bodyPr/>
                    <a:lstStyle/>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Jan 13 2020 - </a:t>
                      </a:r>
                      <a:endParaRPr>
                        <a:solidFill>
                          <a:schemeClr val="lt1"/>
                        </a:solidFill>
                        <a:latin typeface="Times"/>
                        <a:ea typeface="Times"/>
                        <a:cs typeface="Times"/>
                        <a:sym typeface="Times"/>
                      </a:endParaRPr>
                    </a:p>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Jan 24 2020</a:t>
                      </a:r>
                      <a:endParaRPr>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Setup the program to be used with Raspberry Pi</a:t>
                      </a:r>
                      <a:endParaRPr>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8,9</a:t>
                      </a:r>
                      <a:endParaRPr sz="1800">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38900">
                <a:tc>
                  <a:txBody>
                    <a:bodyPr/>
                    <a:lstStyle/>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Jan 27 2020 -</a:t>
                      </a:r>
                      <a:endParaRPr>
                        <a:solidFill>
                          <a:schemeClr val="lt1"/>
                        </a:solidFill>
                        <a:latin typeface="Times"/>
                        <a:ea typeface="Times"/>
                        <a:cs typeface="Times"/>
                        <a:sym typeface="Times"/>
                      </a:endParaRPr>
                    </a:p>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Feb 14 2020</a:t>
                      </a:r>
                      <a:endParaRPr>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Create an alert interface and program that triggers when objects are detected</a:t>
                      </a:r>
                      <a:endParaRPr>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10,11</a:t>
                      </a:r>
                      <a:endParaRPr sz="1800">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3100">
                <a:tc>
                  <a:txBody>
                    <a:bodyPr/>
                    <a:lstStyle/>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Feb 17 2020 - </a:t>
                      </a:r>
                      <a:endParaRPr>
                        <a:solidFill>
                          <a:schemeClr val="lt1"/>
                        </a:solidFill>
                        <a:latin typeface="Times"/>
                        <a:ea typeface="Times"/>
                        <a:cs typeface="Times"/>
                        <a:sym typeface="Times"/>
                      </a:endParaRPr>
                    </a:p>
                    <a:p>
                      <a:pPr marL="0" lvl="0" indent="0" algn="l" rtl="0">
                        <a:lnSpc>
                          <a:spcPct val="100000"/>
                        </a:lnSpc>
                        <a:spcBef>
                          <a:spcPts val="0"/>
                        </a:spcBef>
                        <a:spcAft>
                          <a:spcPts val="0"/>
                        </a:spcAft>
                        <a:buNone/>
                      </a:pPr>
                      <a:r>
                        <a:rPr lang="zh-CN">
                          <a:solidFill>
                            <a:schemeClr val="lt1"/>
                          </a:solidFill>
                          <a:latin typeface="Times"/>
                          <a:ea typeface="Times"/>
                          <a:cs typeface="Times"/>
                          <a:sym typeface="Times"/>
                        </a:rPr>
                        <a:t>Mar 20 2020</a:t>
                      </a:r>
                      <a:endParaRPr>
                        <a:solidFill>
                          <a:schemeClr val="lt1"/>
                        </a:solidFill>
                        <a:latin typeface="Times"/>
                        <a:ea typeface="Times"/>
                        <a:cs typeface="Times"/>
                        <a:sym typeface="Times"/>
                      </a:endParaRPr>
                    </a:p>
                  </a:txBody>
                  <a:tcPr marL="72000" marR="0" marT="36000" marB="0">
                    <a:lnR w="9525" cap="flat" cmpd="sng">
                      <a:solidFill>
                        <a:srgbClr val="9E9E9E"/>
                      </a:solidFill>
                      <a:prstDash val="solid"/>
                      <a:round/>
                      <a:headEnd type="none" w="sm" len="sm"/>
                      <a:tailEnd type="none" w="sm" len="sm"/>
                    </a:lnR>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Implement more desired features</a:t>
                      </a:r>
                      <a:endParaRPr>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2000" lvl="0" indent="0" algn="l" rtl="0">
                        <a:lnSpc>
                          <a:spcPct val="100000"/>
                        </a:lnSpc>
                        <a:spcBef>
                          <a:spcPts val="0"/>
                        </a:spcBef>
                        <a:spcAft>
                          <a:spcPts val="0"/>
                        </a:spcAft>
                        <a:buNone/>
                      </a:pPr>
                      <a:r>
                        <a:rPr lang="zh-CN" sz="1800">
                          <a:solidFill>
                            <a:schemeClr val="lt1"/>
                          </a:solidFill>
                          <a:latin typeface="Times"/>
                          <a:ea typeface="Times"/>
                          <a:cs typeface="Times"/>
                          <a:sym typeface="Times"/>
                        </a:rPr>
                        <a:t>12</a:t>
                      </a:r>
                      <a:endParaRPr sz="1800">
                        <a:solidFill>
                          <a:schemeClr val="lt1"/>
                        </a:solidFill>
                        <a:latin typeface="Times"/>
                        <a:ea typeface="Times"/>
                        <a:cs typeface="Times"/>
                        <a:sym typeface="Times"/>
                      </a:endParaRPr>
                    </a:p>
                  </a:txBody>
                  <a:tcPr marL="72000" marR="0"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Timeline and Milestone 1</a:t>
            </a:r>
            <a:endParaRPr>
              <a:latin typeface="Times"/>
              <a:ea typeface="Times"/>
              <a:cs typeface="Times"/>
              <a:sym typeface="Times"/>
            </a:endParaRPr>
          </a:p>
        </p:txBody>
      </p:sp>
      <p:sp>
        <p:nvSpPr>
          <p:cNvPr id="227" name="Google Shape;227;p28"/>
          <p:cNvSpPr txBox="1">
            <a:spLocks noGrp="1"/>
          </p:cNvSpPr>
          <p:nvPr>
            <p:ph type="body" idx="1"/>
          </p:nvPr>
        </p:nvSpPr>
        <p:spPr>
          <a:xfrm>
            <a:off x="385775" y="1622750"/>
            <a:ext cx="8443800" cy="3289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Times"/>
              <a:buChar char="●"/>
            </a:pPr>
            <a:r>
              <a:rPr lang="zh-CN" sz="1600">
                <a:latin typeface="Times"/>
                <a:ea typeface="Times"/>
                <a:cs typeface="Times"/>
                <a:sym typeface="Times"/>
              </a:rPr>
              <a:t>MileStone 1:</a:t>
            </a:r>
            <a:endParaRPr sz="1600">
              <a:latin typeface="Times"/>
              <a:ea typeface="Times"/>
              <a:cs typeface="Times"/>
              <a:sym typeface="Times"/>
            </a:endParaRPr>
          </a:p>
          <a:p>
            <a:pPr marL="914400" lvl="1" indent="-330200" algn="l" rtl="0">
              <a:spcBef>
                <a:spcPts val="0"/>
              </a:spcBef>
              <a:spcAft>
                <a:spcPts val="0"/>
              </a:spcAft>
              <a:buSzPts val="1600"/>
              <a:buFont typeface="Times"/>
              <a:buChar char="○"/>
            </a:pPr>
            <a:r>
              <a:rPr lang="zh-CN" sz="1600">
                <a:latin typeface="Times"/>
                <a:ea typeface="Times"/>
                <a:cs typeface="Times"/>
                <a:sym typeface="Times"/>
              </a:rPr>
              <a:t>Create a program that detects speed limit in a video/live feed</a:t>
            </a:r>
            <a:endParaRPr sz="1600">
              <a:solidFill>
                <a:srgbClr val="24292E"/>
              </a:solidFill>
              <a:highlight>
                <a:schemeClr val="lt1"/>
              </a:highlight>
              <a:latin typeface="Times"/>
              <a:ea typeface="Times"/>
              <a:cs typeface="Times"/>
              <a:sym typeface="Times"/>
            </a:endParaRPr>
          </a:p>
          <a:p>
            <a:pPr marL="457200" lvl="0" indent="0" algn="l" rtl="0">
              <a:spcBef>
                <a:spcPts val="0"/>
              </a:spcBef>
              <a:spcAft>
                <a:spcPts val="0"/>
              </a:spcAft>
              <a:buNone/>
            </a:pPr>
            <a:endParaRPr sz="1600">
              <a:latin typeface="Times"/>
              <a:ea typeface="Times"/>
              <a:cs typeface="Times"/>
              <a:sym typeface="Times"/>
            </a:endParaRPr>
          </a:p>
          <a:p>
            <a:pPr marL="457200" lvl="0" indent="-330200" algn="l" rtl="0">
              <a:spcBef>
                <a:spcPts val="0"/>
              </a:spcBef>
              <a:spcAft>
                <a:spcPts val="0"/>
              </a:spcAft>
              <a:buSzPts val="1600"/>
              <a:buFont typeface="Times"/>
              <a:buChar char="●"/>
            </a:pPr>
            <a:r>
              <a:rPr lang="zh-CN" sz="1600">
                <a:latin typeface="Times"/>
                <a:ea typeface="Times"/>
                <a:cs typeface="Times"/>
                <a:sym typeface="Times"/>
              </a:rPr>
              <a:t>Task:</a:t>
            </a:r>
            <a:endParaRPr sz="1600">
              <a:latin typeface="Times"/>
              <a:ea typeface="Times"/>
              <a:cs typeface="Times"/>
              <a:sym typeface="Times"/>
            </a:endParaRPr>
          </a:p>
          <a:p>
            <a:pPr marL="914400" lvl="0" indent="-330200" algn="l" rtl="0">
              <a:spcBef>
                <a:spcPts val="0"/>
              </a:spcBef>
              <a:spcAft>
                <a:spcPts val="0"/>
              </a:spcAft>
              <a:buSzPts val="1600"/>
              <a:buFont typeface="Times"/>
              <a:buAutoNum type="arabicPeriod"/>
            </a:pPr>
            <a:r>
              <a:rPr lang="zh-CN" sz="1600">
                <a:latin typeface="Times"/>
                <a:ea typeface="Times"/>
                <a:cs typeface="Times"/>
                <a:sym typeface="Times"/>
              </a:rPr>
              <a:t>Understand OpenCV and practice object detection using Python or web application</a:t>
            </a:r>
            <a:endParaRPr sz="1600">
              <a:latin typeface="Times"/>
              <a:ea typeface="Times"/>
              <a:cs typeface="Times"/>
              <a:sym typeface="Times"/>
            </a:endParaRPr>
          </a:p>
          <a:p>
            <a:pPr marL="914400" lvl="0" indent="-330200" algn="l" rtl="0">
              <a:spcBef>
                <a:spcPts val="0"/>
              </a:spcBef>
              <a:spcAft>
                <a:spcPts val="0"/>
              </a:spcAft>
              <a:buSzPts val="1600"/>
              <a:buFont typeface="Times"/>
              <a:buAutoNum type="arabicPeriod"/>
            </a:pPr>
            <a:r>
              <a:rPr lang="zh-CN" sz="1600">
                <a:latin typeface="Times"/>
                <a:ea typeface="Times"/>
                <a:cs typeface="Times"/>
                <a:sym typeface="Times"/>
              </a:rPr>
              <a:t>Research how to train a machine learning model to detect road objects</a:t>
            </a:r>
            <a:endParaRPr sz="1600">
              <a:latin typeface="Times"/>
              <a:ea typeface="Times"/>
              <a:cs typeface="Times"/>
              <a:sym typeface="Times"/>
            </a:endParaRPr>
          </a:p>
          <a:p>
            <a:pPr marL="914400" lvl="0" indent="-330200" algn="l" rtl="0">
              <a:spcBef>
                <a:spcPts val="0"/>
              </a:spcBef>
              <a:spcAft>
                <a:spcPts val="0"/>
              </a:spcAft>
              <a:buSzPts val="1600"/>
              <a:buFont typeface="Times"/>
              <a:buAutoNum type="arabicPeriod"/>
            </a:pPr>
            <a:r>
              <a:rPr lang="zh-CN" sz="1600">
                <a:latin typeface="Times"/>
                <a:ea typeface="Times"/>
                <a:cs typeface="Times"/>
                <a:sym typeface="Times"/>
              </a:rPr>
              <a:t>Research methods to detect multiple objects in image, video, and live feed</a:t>
            </a:r>
            <a:endParaRPr sz="1600">
              <a:latin typeface="Times"/>
              <a:ea typeface="Times"/>
              <a:cs typeface="Times"/>
              <a:sym typeface="Times"/>
            </a:endParaRPr>
          </a:p>
          <a:p>
            <a:pPr marL="914400" lvl="0" indent="-330200" algn="l" rtl="0">
              <a:spcBef>
                <a:spcPts val="0"/>
              </a:spcBef>
              <a:spcAft>
                <a:spcPts val="0"/>
              </a:spcAft>
              <a:buSzPts val="1600"/>
              <a:buFont typeface="Times"/>
              <a:buAutoNum type="arabicPeriod"/>
            </a:pPr>
            <a:r>
              <a:rPr lang="zh-CN" sz="1600">
                <a:latin typeface="Times"/>
                <a:ea typeface="Times"/>
                <a:cs typeface="Times"/>
                <a:sym typeface="Times"/>
              </a:rPr>
              <a:t>Write the neural network code to be used to learn and recognize dangerous car conditions</a:t>
            </a:r>
            <a:endParaRPr sz="1600">
              <a:latin typeface="Times"/>
              <a:ea typeface="Times"/>
              <a:cs typeface="Times"/>
              <a:sym typeface="Times"/>
            </a:endParaRPr>
          </a:p>
          <a:p>
            <a:pPr marL="914400" lvl="0" indent="-330200" algn="l" rtl="0">
              <a:spcBef>
                <a:spcPts val="0"/>
              </a:spcBef>
              <a:spcAft>
                <a:spcPts val="0"/>
              </a:spcAft>
              <a:buSzPts val="1600"/>
              <a:buFont typeface="Times"/>
              <a:buAutoNum type="arabicPeriod"/>
            </a:pPr>
            <a:r>
              <a:rPr lang="zh-CN" sz="1600">
                <a:latin typeface="Times"/>
                <a:ea typeface="Times"/>
                <a:cs typeface="Times"/>
                <a:sym typeface="Times"/>
              </a:rPr>
              <a:t>Train the neural network with training and validation sets of dangerous objects</a:t>
            </a:r>
            <a:endParaRPr sz="1600">
              <a:latin typeface="Times"/>
              <a:ea typeface="Times"/>
              <a:cs typeface="Times"/>
              <a:sym typeface="Times"/>
            </a:endParaRPr>
          </a:p>
          <a:p>
            <a:pPr marL="914400" lvl="0" indent="0" algn="l" rtl="0">
              <a:spcBef>
                <a:spcPts val="0"/>
              </a:spcBef>
              <a:spcAft>
                <a:spcPts val="0"/>
              </a:spcAft>
              <a:buNone/>
            </a:pPr>
            <a:endParaRPr sz="1600">
              <a:latin typeface="Times"/>
              <a:ea typeface="Times"/>
              <a:cs typeface="Times"/>
              <a:sym typeface="Times"/>
            </a:endParaRPr>
          </a:p>
          <a:p>
            <a:pPr marL="0" lvl="0" indent="0" algn="l" rtl="0">
              <a:spcBef>
                <a:spcPts val="0"/>
              </a:spcBef>
              <a:spcAft>
                <a:spcPts val="1600"/>
              </a:spcAft>
              <a:buNone/>
            </a:pPr>
            <a:endParaRPr sz="1600">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Timeline and Milestone 2</a:t>
            </a:r>
            <a:endParaRPr>
              <a:latin typeface="Times"/>
              <a:ea typeface="Times"/>
              <a:cs typeface="Times"/>
              <a:sym typeface="Times"/>
            </a:endParaRPr>
          </a:p>
        </p:txBody>
      </p:sp>
      <p:sp>
        <p:nvSpPr>
          <p:cNvPr id="233" name="Google Shape;233;p29"/>
          <p:cNvSpPr txBox="1">
            <a:spLocks noGrp="1"/>
          </p:cNvSpPr>
          <p:nvPr>
            <p:ph type="body" idx="1"/>
          </p:nvPr>
        </p:nvSpPr>
        <p:spPr>
          <a:xfrm>
            <a:off x="1303800" y="1897100"/>
            <a:ext cx="70305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MileStone 2:</a:t>
            </a:r>
            <a:endParaRPr sz="1800" dirty="0">
              <a:latin typeface="Times"/>
              <a:ea typeface="Times"/>
              <a:cs typeface="Times"/>
              <a:sym typeface="Times"/>
            </a:endParaRPr>
          </a:p>
          <a:p>
            <a:pPr marL="914400" lvl="1"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Connect the program to the camera to read live feed data</a:t>
            </a:r>
            <a:endParaRPr sz="1800" dirty="0">
              <a:latin typeface="Times"/>
              <a:ea typeface="Times"/>
              <a:cs typeface="Times"/>
              <a:sym typeface="Times"/>
            </a:endParaRPr>
          </a:p>
          <a:p>
            <a:pPr marL="0" lvl="0" indent="0" algn="l" rtl="0">
              <a:lnSpc>
                <a:spcPct val="100000"/>
              </a:lnSpc>
              <a:spcBef>
                <a:spcPts val="0"/>
              </a:spcBef>
              <a:spcAft>
                <a:spcPts val="0"/>
              </a:spcAft>
              <a:buNone/>
            </a:pPr>
            <a:endParaRPr sz="1800" dirty="0">
              <a:latin typeface="Times"/>
              <a:ea typeface="Times"/>
              <a:cs typeface="Times"/>
              <a:sym typeface="Times"/>
            </a:endParaRPr>
          </a:p>
          <a:p>
            <a:pPr marL="457200" marR="0" lvl="0"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Task:</a:t>
            </a:r>
            <a:endParaRPr sz="1800" dirty="0">
              <a:latin typeface="Times"/>
              <a:ea typeface="Times"/>
              <a:cs typeface="Times"/>
              <a:sym typeface="Times"/>
            </a:endParaRPr>
          </a:p>
          <a:p>
            <a:pPr marL="0" marR="0" lvl="0" indent="0" algn="l" rtl="0">
              <a:lnSpc>
                <a:spcPct val="100000"/>
              </a:lnSpc>
              <a:spcBef>
                <a:spcPts val="0"/>
              </a:spcBef>
              <a:spcAft>
                <a:spcPts val="0"/>
              </a:spcAft>
              <a:buNone/>
            </a:pPr>
            <a:r>
              <a:rPr lang="zh-CN" sz="1800" dirty="0">
                <a:latin typeface="Times"/>
                <a:ea typeface="Times"/>
                <a:cs typeface="Times"/>
                <a:sym typeface="Times"/>
              </a:rPr>
              <a:t>  	6.</a:t>
            </a:r>
            <a:r>
              <a:rPr lang="en-US" altLang="zh-CN" sz="1800" dirty="0">
                <a:latin typeface="Times"/>
                <a:ea typeface="Times"/>
                <a:cs typeface="Times"/>
                <a:sym typeface="Times"/>
              </a:rPr>
              <a:t> </a:t>
            </a:r>
            <a:r>
              <a:rPr lang="zh-CN" sz="1800" dirty="0">
                <a:latin typeface="Times"/>
                <a:ea typeface="Times"/>
                <a:cs typeface="Times"/>
                <a:sym typeface="Times"/>
              </a:rPr>
              <a:t>Set up a camera to be connected to live feed driving data</a:t>
            </a:r>
            <a:endParaRPr sz="1800" dirty="0">
              <a:latin typeface="Times"/>
              <a:ea typeface="Times"/>
              <a:cs typeface="Times"/>
              <a:sym typeface="Times"/>
            </a:endParaRPr>
          </a:p>
          <a:p>
            <a:pPr marL="0" marR="0" lvl="0" indent="0" algn="l" rtl="0">
              <a:lnSpc>
                <a:spcPct val="100000"/>
              </a:lnSpc>
              <a:spcBef>
                <a:spcPts val="0"/>
              </a:spcBef>
              <a:spcAft>
                <a:spcPts val="0"/>
              </a:spcAft>
              <a:buNone/>
            </a:pPr>
            <a:r>
              <a:rPr lang="zh-CN" sz="1800" dirty="0">
                <a:latin typeface="Times"/>
                <a:ea typeface="Times"/>
                <a:cs typeface="Times"/>
                <a:sym typeface="Times"/>
              </a:rPr>
              <a:t>  	7.</a:t>
            </a:r>
            <a:r>
              <a:rPr lang="en-US" altLang="zh-CN" sz="1800" dirty="0">
                <a:latin typeface="Times"/>
                <a:ea typeface="Times"/>
                <a:cs typeface="Times"/>
                <a:sym typeface="Times"/>
              </a:rPr>
              <a:t> </a:t>
            </a:r>
            <a:r>
              <a:rPr lang="zh-CN" sz="1800" dirty="0">
                <a:latin typeface="Times"/>
                <a:ea typeface="Times"/>
                <a:cs typeface="Times"/>
                <a:sym typeface="Times"/>
              </a:rPr>
              <a:t>Write a program to detect objects as they move in the camera			</a:t>
            </a:r>
            <a:endParaRPr sz="1800" dirty="0">
              <a:latin typeface="Times"/>
              <a:ea typeface="Times"/>
              <a:cs typeface="Times"/>
              <a:sym typeface="Times"/>
            </a:endParaRPr>
          </a:p>
          <a:p>
            <a:pPr marL="0" marR="0" lvl="0" indent="0" algn="l" rtl="0">
              <a:lnSpc>
                <a:spcPct val="100000"/>
              </a:lnSpc>
              <a:spcBef>
                <a:spcPts val="0"/>
              </a:spcBef>
              <a:spcAft>
                <a:spcPts val="0"/>
              </a:spcAft>
              <a:buNone/>
            </a:pPr>
            <a:endParaRPr sz="1800" dirty="0">
              <a:latin typeface="Times"/>
              <a:ea typeface="Times"/>
              <a:cs typeface="Times"/>
              <a:sym typeface="Times"/>
            </a:endParaRPr>
          </a:p>
          <a:p>
            <a:pPr marL="0" marR="0" lvl="0" indent="0" algn="l" rtl="0">
              <a:lnSpc>
                <a:spcPct val="100000"/>
              </a:lnSpc>
              <a:spcBef>
                <a:spcPts val="0"/>
              </a:spcBef>
              <a:spcAft>
                <a:spcPts val="0"/>
              </a:spcAft>
              <a:buNone/>
            </a:pPr>
            <a:endParaRPr sz="1800" dirty="0">
              <a:solidFill>
                <a:srgbClr val="24292E"/>
              </a:solidFill>
              <a:highlight>
                <a:srgbClr val="FFFFFF"/>
              </a:highlight>
              <a:latin typeface="Times"/>
              <a:ea typeface="Times"/>
              <a:cs typeface="Times"/>
              <a:sym typeface="Times"/>
            </a:endParaRPr>
          </a:p>
          <a:p>
            <a:pPr marL="914400" lvl="0" indent="0" algn="l" rtl="0">
              <a:spcBef>
                <a:spcPts val="0"/>
              </a:spcBef>
              <a:spcAft>
                <a:spcPts val="0"/>
              </a:spcAft>
              <a:buNone/>
            </a:pPr>
            <a:endParaRPr sz="1800" dirty="0">
              <a:solidFill>
                <a:srgbClr val="24292E"/>
              </a:solidFill>
              <a:highlight>
                <a:srgbClr val="FFFFFF"/>
              </a:highlight>
              <a:latin typeface="Times"/>
              <a:ea typeface="Times"/>
              <a:cs typeface="Times"/>
              <a:sym typeface="Times"/>
            </a:endParaRPr>
          </a:p>
          <a:p>
            <a:pPr marL="0" lvl="0" indent="0" algn="l" rtl="0">
              <a:spcBef>
                <a:spcPts val="0"/>
              </a:spcBef>
              <a:spcAft>
                <a:spcPts val="1600"/>
              </a:spcAft>
              <a:buNone/>
            </a:pPr>
            <a:endParaRPr sz="1800" dirty="0">
              <a:latin typeface="Times"/>
              <a:ea typeface="Times"/>
              <a:cs typeface="Times"/>
              <a:sym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Timeline and Milestone 3</a:t>
            </a:r>
            <a:endParaRPr>
              <a:latin typeface="Times"/>
              <a:ea typeface="Times"/>
              <a:cs typeface="Times"/>
              <a:sym typeface="Times"/>
            </a:endParaRPr>
          </a:p>
        </p:txBody>
      </p:sp>
      <p:sp>
        <p:nvSpPr>
          <p:cNvPr id="239" name="Google Shape;239;p30"/>
          <p:cNvSpPr txBox="1">
            <a:spLocks noGrp="1"/>
          </p:cNvSpPr>
          <p:nvPr>
            <p:ph type="body" idx="1"/>
          </p:nvPr>
        </p:nvSpPr>
        <p:spPr>
          <a:xfrm>
            <a:off x="1303800" y="1897075"/>
            <a:ext cx="70305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MileStone 3:	</a:t>
            </a:r>
            <a:endParaRPr sz="1800" dirty="0">
              <a:latin typeface="Times"/>
              <a:ea typeface="Times"/>
              <a:cs typeface="Times"/>
              <a:sym typeface="Times"/>
            </a:endParaRPr>
          </a:p>
          <a:p>
            <a:pPr marL="914400" lvl="1"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Setup the program with Raspberry Pi</a:t>
            </a:r>
            <a:endParaRPr sz="1800" dirty="0">
              <a:latin typeface="Times"/>
              <a:ea typeface="Times"/>
              <a:cs typeface="Times"/>
              <a:sym typeface="Times"/>
            </a:endParaRPr>
          </a:p>
          <a:p>
            <a:pPr marL="0" lvl="0" indent="0" algn="l" rtl="0">
              <a:lnSpc>
                <a:spcPct val="100000"/>
              </a:lnSpc>
              <a:spcBef>
                <a:spcPts val="0"/>
              </a:spcBef>
              <a:spcAft>
                <a:spcPts val="0"/>
              </a:spcAft>
              <a:buNone/>
            </a:pPr>
            <a:endParaRPr sz="1800" dirty="0">
              <a:latin typeface="Times"/>
              <a:ea typeface="Times"/>
              <a:cs typeface="Times"/>
              <a:sym typeface="Times"/>
            </a:endParaRPr>
          </a:p>
          <a:p>
            <a:pPr marL="457200" marR="0" lvl="0" indent="-342900" algn="l" rtl="0">
              <a:lnSpc>
                <a:spcPct val="100000"/>
              </a:lnSpc>
              <a:spcBef>
                <a:spcPts val="0"/>
              </a:spcBef>
              <a:spcAft>
                <a:spcPts val="0"/>
              </a:spcAft>
              <a:buSzPts val="1800"/>
              <a:buFont typeface="Times"/>
              <a:buChar char="●"/>
            </a:pPr>
            <a:r>
              <a:rPr lang="zh-CN" sz="1800" dirty="0">
                <a:latin typeface="Times"/>
                <a:ea typeface="Times"/>
                <a:cs typeface="Times"/>
                <a:sym typeface="Times"/>
              </a:rPr>
              <a:t>Task:</a:t>
            </a:r>
            <a:endParaRPr sz="1800" dirty="0">
              <a:latin typeface="Times"/>
              <a:ea typeface="Times"/>
              <a:cs typeface="Times"/>
              <a:sym typeface="Times"/>
            </a:endParaRPr>
          </a:p>
          <a:p>
            <a:pPr marL="0" marR="0" lvl="0" indent="0" algn="l" rtl="0">
              <a:lnSpc>
                <a:spcPct val="100000"/>
              </a:lnSpc>
              <a:spcBef>
                <a:spcPts val="0"/>
              </a:spcBef>
              <a:spcAft>
                <a:spcPts val="0"/>
              </a:spcAft>
              <a:buNone/>
            </a:pPr>
            <a:r>
              <a:rPr lang="zh-CN" sz="1800" dirty="0">
                <a:latin typeface="Times"/>
                <a:ea typeface="Times"/>
                <a:cs typeface="Times"/>
                <a:sym typeface="Times"/>
              </a:rPr>
              <a:t> 	 8.Connect Camera with Raspberry Pi</a:t>
            </a:r>
            <a:endParaRPr lang="en-US" altLang="zh-CN" sz="1800" dirty="0">
              <a:latin typeface="Times"/>
              <a:ea typeface="Times"/>
              <a:cs typeface="Times"/>
              <a:sym typeface="Times"/>
            </a:endParaRPr>
          </a:p>
          <a:p>
            <a:pPr marL="0" marR="0" lvl="0" indent="0" algn="l" rtl="0">
              <a:lnSpc>
                <a:spcPct val="100000"/>
              </a:lnSpc>
              <a:spcBef>
                <a:spcPts val="0"/>
              </a:spcBef>
              <a:spcAft>
                <a:spcPts val="0"/>
              </a:spcAft>
              <a:buNone/>
            </a:pPr>
            <a:r>
              <a:rPr lang="en-US" altLang="zh-CN" sz="1800" dirty="0">
                <a:latin typeface="Times"/>
                <a:ea typeface="Times"/>
                <a:cs typeface="Times"/>
                <a:sym typeface="Times"/>
              </a:rPr>
              <a:t>                 9. Get the full system to run on Raspberry Pi in a “</a:t>
            </a:r>
            <a:r>
              <a:rPr lang="en-US" altLang="zh-CN" sz="1800">
                <a:latin typeface="Times"/>
                <a:ea typeface="Times"/>
                <a:cs typeface="Times"/>
                <a:sym typeface="Times"/>
              </a:rPr>
              <a:t>live” 		     environment</a:t>
            </a:r>
            <a:r>
              <a:rPr lang="en-US" altLang="zh-CN" sz="1800" dirty="0">
                <a:latin typeface="Times"/>
                <a:ea typeface="Times"/>
                <a:cs typeface="Times"/>
                <a:sym typeface="Times"/>
              </a:rPr>
              <a:t>		</a:t>
            </a:r>
            <a:endParaRPr lang="en-US" sz="1800" dirty="0">
              <a:latin typeface="Times"/>
              <a:ea typeface="Times"/>
              <a:cs typeface="Times"/>
              <a:sym typeface="Times"/>
            </a:endParaRPr>
          </a:p>
          <a:p>
            <a:pPr marL="0" marR="0" lvl="0" indent="0" algn="l" rtl="0">
              <a:lnSpc>
                <a:spcPct val="100000"/>
              </a:lnSpc>
              <a:spcBef>
                <a:spcPts val="0"/>
              </a:spcBef>
              <a:spcAft>
                <a:spcPts val="0"/>
              </a:spcAft>
              <a:buNone/>
            </a:pPr>
            <a:endParaRPr sz="1800" dirty="0">
              <a:latin typeface="Times"/>
              <a:ea typeface="Times"/>
              <a:cs typeface="Times"/>
              <a:sym typeface="Times"/>
            </a:endParaRPr>
          </a:p>
          <a:p>
            <a:pPr marL="0" marR="0" lvl="0" indent="0" algn="l" rtl="0">
              <a:lnSpc>
                <a:spcPct val="100000"/>
              </a:lnSpc>
              <a:spcBef>
                <a:spcPts val="0"/>
              </a:spcBef>
              <a:spcAft>
                <a:spcPts val="0"/>
              </a:spcAft>
              <a:buNone/>
            </a:pPr>
            <a:endParaRPr sz="1800" dirty="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dirty="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Timeline and Milestone 4</a:t>
            </a:r>
            <a:endParaRPr>
              <a:latin typeface="Times"/>
              <a:ea typeface="Times"/>
              <a:cs typeface="Times"/>
              <a:sym typeface="Times"/>
            </a:endParaRPr>
          </a:p>
        </p:txBody>
      </p:sp>
      <p:sp>
        <p:nvSpPr>
          <p:cNvPr id="245" name="Google Shape;245;p31"/>
          <p:cNvSpPr txBox="1">
            <a:spLocks noGrp="1"/>
          </p:cNvSpPr>
          <p:nvPr>
            <p:ph type="body" idx="1"/>
          </p:nvPr>
        </p:nvSpPr>
        <p:spPr>
          <a:xfrm>
            <a:off x="1200150" y="1778800"/>
            <a:ext cx="6879300" cy="285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a:buChar char="●"/>
            </a:pPr>
            <a:r>
              <a:rPr lang="zh-CN" sz="1800">
                <a:latin typeface="Times"/>
                <a:ea typeface="Times"/>
                <a:cs typeface="Times"/>
                <a:sym typeface="Times"/>
              </a:rPr>
              <a:t>MileStone 4:</a:t>
            </a:r>
            <a:endParaRPr sz="1800">
              <a:latin typeface="Times"/>
              <a:ea typeface="Times"/>
              <a:cs typeface="Times"/>
              <a:sym typeface="Times"/>
            </a:endParaRPr>
          </a:p>
          <a:p>
            <a:pPr marL="914400" lvl="1" indent="-342900" algn="l" rtl="0">
              <a:spcBef>
                <a:spcPts val="0"/>
              </a:spcBef>
              <a:spcAft>
                <a:spcPts val="0"/>
              </a:spcAft>
              <a:buSzPts val="1800"/>
              <a:buFont typeface="Times"/>
              <a:buChar char="○"/>
            </a:pPr>
            <a:r>
              <a:rPr lang="zh-CN" sz="1800">
                <a:latin typeface="Times"/>
                <a:ea typeface="Times"/>
                <a:cs typeface="Times"/>
                <a:sym typeface="Times"/>
              </a:rPr>
              <a:t>Create an alert interface/program that triggers when object detected</a:t>
            </a:r>
            <a:endParaRPr sz="1800">
              <a:latin typeface="Times"/>
              <a:ea typeface="Times"/>
              <a:cs typeface="Times"/>
              <a:sym typeface="Times"/>
            </a:endParaRPr>
          </a:p>
          <a:p>
            <a:pPr marL="853199" lvl="0" indent="-853199" algn="l" rtl="0">
              <a:spcBef>
                <a:spcPts val="0"/>
              </a:spcBef>
              <a:spcAft>
                <a:spcPts val="0"/>
              </a:spcAft>
              <a:buNone/>
            </a:pPr>
            <a:endParaRPr sz="1800">
              <a:latin typeface="Times"/>
              <a:ea typeface="Times"/>
              <a:cs typeface="Times"/>
              <a:sym typeface="Times"/>
            </a:endParaRPr>
          </a:p>
          <a:p>
            <a:pPr marL="457200" lvl="0" indent="-342900" algn="l" rtl="0">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marL="899999" lvl="0" indent="-899999" algn="l" rtl="0">
              <a:spcBef>
                <a:spcPts val="0"/>
              </a:spcBef>
              <a:spcAft>
                <a:spcPts val="0"/>
              </a:spcAft>
              <a:buNone/>
            </a:pPr>
            <a:r>
              <a:rPr lang="zh-CN" sz="1800">
                <a:latin typeface="Times"/>
                <a:ea typeface="Times"/>
                <a:cs typeface="Times"/>
                <a:sym typeface="Times"/>
              </a:rPr>
              <a:t>        10.	Write code to notify the user of the alerted object through Raspberry Pi and interface screen</a:t>
            </a:r>
            <a:endParaRPr sz="1800">
              <a:latin typeface="Times"/>
              <a:ea typeface="Times"/>
              <a:cs typeface="Times"/>
              <a:sym typeface="Times"/>
            </a:endParaRPr>
          </a:p>
          <a:p>
            <a:pPr marL="0" lvl="0" indent="457200" algn="l" rtl="0">
              <a:spcBef>
                <a:spcPts val="0"/>
              </a:spcBef>
              <a:spcAft>
                <a:spcPts val="0"/>
              </a:spcAft>
              <a:buNone/>
            </a:pPr>
            <a:r>
              <a:rPr lang="zh-CN" sz="1800">
                <a:latin typeface="Times"/>
                <a:ea typeface="Times"/>
                <a:cs typeface="Times"/>
                <a:sym typeface="Times"/>
              </a:rPr>
              <a:t>11.	Create an alert interface/program when an object is detected		</a:t>
            </a:r>
            <a:endParaRPr sz="1800">
              <a:latin typeface="Times"/>
              <a:ea typeface="Times"/>
              <a:cs typeface="Times"/>
              <a:sym typeface="Times"/>
            </a:endParaRPr>
          </a:p>
          <a:p>
            <a:pPr marL="853199" lvl="0" indent="-853199" algn="l" rtl="0">
              <a:spcBef>
                <a:spcPts val="0"/>
              </a:spcBef>
              <a:spcAft>
                <a:spcPts val="0"/>
              </a:spcAft>
              <a:buNone/>
            </a:pPr>
            <a:endParaRPr sz="180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Timeline and Milestone 5</a:t>
            </a:r>
            <a:endParaRPr>
              <a:latin typeface="Times"/>
              <a:ea typeface="Times"/>
              <a:cs typeface="Times"/>
              <a:sym typeface="Times"/>
            </a:endParaRPr>
          </a:p>
        </p:txBody>
      </p:sp>
      <p:sp>
        <p:nvSpPr>
          <p:cNvPr id="251" name="Google Shape;251;p32"/>
          <p:cNvSpPr txBox="1">
            <a:spLocks noGrp="1"/>
          </p:cNvSpPr>
          <p:nvPr>
            <p:ph type="body" idx="1"/>
          </p:nvPr>
        </p:nvSpPr>
        <p:spPr>
          <a:xfrm>
            <a:off x="1303800" y="1897075"/>
            <a:ext cx="70305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Times"/>
              <a:buChar char="●"/>
            </a:pPr>
            <a:r>
              <a:rPr lang="zh-CN" sz="1800">
                <a:latin typeface="Times"/>
                <a:ea typeface="Times"/>
                <a:cs typeface="Times"/>
                <a:sym typeface="Times"/>
              </a:rPr>
              <a:t>MileStone 5: </a:t>
            </a:r>
            <a:endParaRPr sz="1800">
              <a:latin typeface="Times"/>
              <a:ea typeface="Times"/>
              <a:cs typeface="Times"/>
              <a:sym typeface="Times"/>
            </a:endParaRPr>
          </a:p>
          <a:p>
            <a:pPr marL="914400" lvl="1" indent="-342900" algn="l" rtl="0">
              <a:lnSpc>
                <a:spcPct val="100000"/>
              </a:lnSpc>
              <a:spcBef>
                <a:spcPts val="0"/>
              </a:spcBef>
              <a:spcAft>
                <a:spcPts val="0"/>
              </a:spcAft>
              <a:buSzPts val="1800"/>
              <a:buFont typeface="Times"/>
              <a:buChar char="○"/>
            </a:pPr>
            <a:r>
              <a:rPr lang="zh-CN" sz="1800">
                <a:latin typeface="Times"/>
                <a:ea typeface="Times"/>
                <a:cs typeface="Times"/>
                <a:sym typeface="Times"/>
              </a:rPr>
              <a:t>Implement more desired features</a:t>
            </a:r>
            <a:endParaRPr sz="1800">
              <a:latin typeface="Times"/>
              <a:ea typeface="Times"/>
              <a:cs typeface="Times"/>
              <a:sym typeface="Times"/>
            </a:endParaRPr>
          </a:p>
          <a:p>
            <a:pPr marL="0" lvl="0" indent="457200" algn="l" rtl="0">
              <a:lnSpc>
                <a:spcPct val="100000"/>
              </a:lnSpc>
              <a:spcBef>
                <a:spcPts val="0"/>
              </a:spcBef>
              <a:spcAft>
                <a:spcPts val="0"/>
              </a:spcAft>
              <a:buNone/>
            </a:pPr>
            <a:endParaRPr sz="1800">
              <a:latin typeface="Times"/>
              <a:ea typeface="Times"/>
              <a:cs typeface="Times"/>
              <a:sym typeface="Times"/>
            </a:endParaRPr>
          </a:p>
          <a:p>
            <a:pPr marL="457200" marR="0" lvl="0" indent="-342900" algn="l" rtl="0">
              <a:lnSpc>
                <a:spcPct val="100000"/>
              </a:lnSpc>
              <a:spcBef>
                <a:spcPts val="0"/>
              </a:spcBef>
              <a:spcAft>
                <a:spcPts val="0"/>
              </a:spcAft>
              <a:buSzPts val="1800"/>
              <a:buFont typeface="Times"/>
              <a:buChar char="●"/>
            </a:pPr>
            <a:r>
              <a:rPr lang="zh-CN" sz="1800">
                <a:latin typeface="Times"/>
                <a:ea typeface="Times"/>
                <a:cs typeface="Times"/>
                <a:sym typeface="Times"/>
              </a:rPr>
              <a:t>Task:</a:t>
            </a:r>
            <a:endParaRPr sz="1800">
              <a:latin typeface="Times"/>
              <a:ea typeface="Times"/>
              <a:cs typeface="Times"/>
              <a:sym typeface="Times"/>
            </a:endParaRPr>
          </a:p>
          <a:p>
            <a:pPr marL="914400" marR="0" lvl="0" indent="-457200" algn="l" rtl="0">
              <a:lnSpc>
                <a:spcPct val="100000"/>
              </a:lnSpc>
              <a:spcBef>
                <a:spcPts val="0"/>
              </a:spcBef>
              <a:spcAft>
                <a:spcPts val="0"/>
              </a:spcAft>
              <a:buNone/>
            </a:pPr>
            <a:r>
              <a:rPr lang="zh-CN" sz="1800">
                <a:latin typeface="Times"/>
                <a:ea typeface="Times"/>
                <a:cs typeface="Times"/>
                <a:sym typeface="Times"/>
              </a:rPr>
              <a:t>12.	Detect road swaying and dangerous driving through lane detection		</a:t>
            </a:r>
            <a:endParaRPr sz="1800">
              <a:latin typeface="Times"/>
              <a:ea typeface="Times"/>
              <a:cs typeface="Times"/>
              <a:sym typeface="Times"/>
            </a:endParaRPr>
          </a:p>
          <a:p>
            <a:pPr marL="0" marR="0" lvl="0" indent="0" algn="l" rtl="0">
              <a:lnSpc>
                <a:spcPct val="100000"/>
              </a:lnSpc>
              <a:spcBef>
                <a:spcPts val="0"/>
              </a:spcBef>
              <a:spcAft>
                <a:spcPts val="0"/>
              </a:spcAft>
              <a:buNone/>
            </a:pPr>
            <a:endParaRPr sz="1800">
              <a:latin typeface="Times"/>
              <a:ea typeface="Times"/>
              <a:cs typeface="Times"/>
              <a:sym typeface="Times"/>
            </a:endParaRPr>
          </a:p>
          <a:p>
            <a:pPr marL="0" marR="0" lvl="0" indent="457200" algn="l" rtl="0">
              <a:lnSpc>
                <a:spcPct val="100000"/>
              </a:lnSpc>
              <a:spcBef>
                <a:spcPts val="0"/>
              </a:spcBef>
              <a:spcAft>
                <a:spcPts val="0"/>
              </a:spcAft>
              <a:buNone/>
            </a:pPr>
            <a:endParaRPr sz="1800">
              <a:solidFill>
                <a:srgbClr val="24292E"/>
              </a:solidFill>
              <a:highlight>
                <a:srgbClr val="FFFFFF"/>
              </a:highlight>
              <a:latin typeface="Arial"/>
              <a:ea typeface="Arial"/>
              <a:cs typeface="Arial"/>
              <a:sym typeface="Arial"/>
            </a:endParaRPr>
          </a:p>
          <a:p>
            <a:pPr marL="0" lvl="0" indent="0" algn="l" rtl="0">
              <a:spcBef>
                <a:spcPts val="0"/>
              </a:spcBef>
              <a:spcAft>
                <a:spcPts val="1600"/>
              </a:spcAft>
              <a:buNone/>
            </a:pP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Team Info</a:t>
            </a:r>
            <a:endParaRPr>
              <a:latin typeface="Times"/>
              <a:ea typeface="Times"/>
              <a:cs typeface="Times"/>
              <a:sym typeface="Times"/>
            </a:endParaRPr>
          </a:p>
        </p:txBody>
      </p:sp>
      <p:sp>
        <p:nvSpPr>
          <p:cNvPr id="140" name="Google Shape;140;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a:buChar char="●"/>
            </a:pPr>
            <a:r>
              <a:rPr lang="zh-CN" sz="1800">
                <a:latin typeface="Times"/>
                <a:ea typeface="Times"/>
                <a:cs typeface="Times"/>
                <a:sym typeface="Times"/>
              </a:rPr>
              <a:t>Team Member:</a:t>
            </a:r>
            <a:endParaRPr sz="1800">
              <a:latin typeface="Times"/>
              <a:ea typeface="Times"/>
              <a:cs typeface="Times"/>
              <a:sym typeface="Times"/>
            </a:endParaRPr>
          </a:p>
          <a:p>
            <a:pPr marL="914400" lvl="1" indent="-342900" algn="l" rtl="0">
              <a:spcBef>
                <a:spcPts val="0"/>
              </a:spcBef>
              <a:spcAft>
                <a:spcPts val="0"/>
              </a:spcAft>
              <a:buSzPts val="1800"/>
              <a:buFont typeface="Times"/>
              <a:buChar char="○"/>
            </a:pPr>
            <a:r>
              <a:rPr lang="zh-CN" sz="1800">
                <a:uFill>
                  <a:noFill/>
                </a:uFill>
                <a:latin typeface="Times"/>
                <a:ea typeface="Times"/>
                <a:cs typeface="Times"/>
                <a:sym typeface="Times"/>
                <a:hlinkClick r:id="rId3"/>
              </a:rPr>
              <a:t>Vasu Bhog</a:t>
            </a:r>
            <a:r>
              <a:rPr lang="zh-CN" sz="1800">
                <a:latin typeface="Times"/>
                <a:ea typeface="Times"/>
                <a:cs typeface="Times"/>
                <a:sym typeface="Times"/>
              </a:rPr>
              <a:t> - </a:t>
            </a:r>
            <a:r>
              <a:rPr lang="zh-CN" sz="1800">
                <a:uFill>
                  <a:noFill/>
                </a:uFill>
                <a:latin typeface="Times"/>
                <a:ea typeface="Times"/>
                <a:cs typeface="Times"/>
                <a:sym typeface="Times"/>
                <a:hlinkClick r:id="rId4"/>
              </a:rPr>
              <a:t>bhogvu@mail.uc.edu</a:t>
            </a:r>
            <a:endParaRPr sz="1800">
              <a:latin typeface="Times"/>
              <a:ea typeface="Times"/>
              <a:cs typeface="Times"/>
              <a:sym typeface="Times"/>
            </a:endParaRPr>
          </a:p>
          <a:p>
            <a:pPr marL="914400" lvl="1" indent="-342900" algn="l" rtl="0">
              <a:spcBef>
                <a:spcPts val="0"/>
              </a:spcBef>
              <a:spcAft>
                <a:spcPts val="0"/>
              </a:spcAft>
              <a:buSzPts val="1800"/>
              <a:buFont typeface="Times"/>
              <a:buChar char="○"/>
            </a:pPr>
            <a:r>
              <a:rPr lang="zh-CN" sz="1800">
                <a:uFill>
                  <a:noFill/>
                </a:uFill>
                <a:latin typeface="Times"/>
                <a:ea typeface="Times"/>
                <a:cs typeface="Times"/>
                <a:sym typeface="Times"/>
                <a:hlinkClick r:id="rId5"/>
              </a:rPr>
              <a:t>ChaoYang Zhu</a:t>
            </a:r>
            <a:r>
              <a:rPr lang="zh-CN" sz="1800">
                <a:latin typeface="Times"/>
                <a:ea typeface="Times"/>
                <a:cs typeface="Times"/>
                <a:sym typeface="Times"/>
              </a:rPr>
              <a:t> - </a:t>
            </a:r>
            <a:r>
              <a:rPr lang="zh-CN" sz="1800">
                <a:uFill>
                  <a:noFill/>
                </a:uFill>
                <a:latin typeface="Times"/>
                <a:ea typeface="Times"/>
                <a:cs typeface="Times"/>
                <a:sym typeface="Times"/>
                <a:hlinkClick r:id="rId6"/>
              </a:rPr>
              <a:t>zhucy@mail.uc.edu</a:t>
            </a:r>
            <a:endParaRPr sz="1800">
              <a:latin typeface="Times"/>
              <a:ea typeface="Times"/>
              <a:cs typeface="Times"/>
              <a:sym typeface="Times"/>
            </a:endParaRPr>
          </a:p>
          <a:p>
            <a:pPr marL="914400" lvl="1" indent="-342900" algn="l" rtl="0">
              <a:spcBef>
                <a:spcPts val="0"/>
              </a:spcBef>
              <a:spcAft>
                <a:spcPts val="0"/>
              </a:spcAft>
              <a:buSzPts val="1800"/>
              <a:buFont typeface="Times"/>
              <a:buChar char="○"/>
            </a:pPr>
            <a:r>
              <a:rPr lang="zh-CN" sz="1800">
                <a:uFill>
                  <a:noFill/>
                </a:uFill>
                <a:latin typeface="Times"/>
                <a:ea typeface="Times"/>
                <a:cs typeface="Times"/>
                <a:sym typeface="Times"/>
                <a:hlinkClick r:id="rId7"/>
              </a:rPr>
              <a:t>Chunjie Pan</a:t>
            </a:r>
            <a:r>
              <a:rPr lang="zh-CN" sz="1800">
                <a:latin typeface="Times"/>
                <a:ea typeface="Times"/>
                <a:cs typeface="Times"/>
                <a:sym typeface="Times"/>
              </a:rPr>
              <a:t> - </a:t>
            </a:r>
            <a:r>
              <a:rPr lang="zh-CN" sz="1800">
                <a:uFill>
                  <a:noFill/>
                </a:uFill>
                <a:latin typeface="Times"/>
                <a:ea typeface="Times"/>
                <a:cs typeface="Times"/>
                <a:sym typeface="Times"/>
                <a:hlinkClick r:id="rId8"/>
              </a:rPr>
              <a:t>pance@mail.uc.edu</a:t>
            </a:r>
            <a:endParaRPr sz="1800">
              <a:latin typeface="Times"/>
              <a:ea typeface="Times"/>
              <a:cs typeface="Times"/>
              <a:sym typeface="Times"/>
            </a:endParaRPr>
          </a:p>
          <a:p>
            <a:pPr marL="0" lvl="0" indent="0" algn="l" rtl="0">
              <a:spcBef>
                <a:spcPts val="1200"/>
              </a:spcBef>
              <a:spcAft>
                <a:spcPts val="0"/>
              </a:spcAft>
              <a:buNone/>
            </a:pPr>
            <a:endParaRPr sz="1800">
              <a:latin typeface="Times"/>
              <a:ea typeface="Times"/>
              <a:cs typeface="Times"/>
              <a:sym typeface="Times"/>
            </a:endParaRPr>
          </a:p>
          <a:p>
            <a:pPr marL="457200" lvl="0" indent="-342900" algn="l" rtl="0">
              <a:spcBef>
                <a:spcPts val="1200"/>
              </a:spcBef>
              <a:spcAft>
                <a:spcPts val="0"/>
              </a:spcAft>
              <a:buClr>
                <a:schemeClr val="lt1"/>
              </a:buClr>
              <a:buSzPts val="1800"/>
              <a:buFont typeface="Times"/>
              <a:buChar char="●"/>
            </a:pPr>
            <a:r>
              <a:rPr lang="zh-CN" sz="1800">
                <a:latin typeface="Times"/>
                <a:ea typeface="Times"/>
                <a:cs typeface="Times"/>
                <a:sym typeface="Times"/>
              </a:rPr>
              <a:t>Project Advisor:</a:t>
            </a:r>
            <a:endParaRPr sz="1800">
              <a:latin typeface="Times"/>
              <a:ea typeface="Times"/>
              <a:cs typeface="Times"/>
              <a:sym typeface="Times"/>
            </a:endParaRPr>
          </a:p>
          <a:p>
            <a:pPr marL="914400" lvl="1" indent="-342900" algn="l" rtl="0">
              <a:spcBef>
                <a:spcPts val="0"/>
              </a:spcBef>
              <a:spcAft>
                <a:spcPts val="0"/>
              </a:spcAft>
              <a:buClr>
                <a:srgbClr val="24292E"/>
              </a:buClr>
              <a:buSzPts val="1800"/>
              <a:buFont typeface="Times"/>
              <a:buChar char="○"/>
            </a:pPr>
            <a:r>
              <a:rPr lang="zh-CN" sz="1800">
                <a:latin typeface="Times"/>
                <a:ea typeface="Times"/>
                <a:cs typeface="Times"/>
                <a:sym typeface="Times"/>
              </a:rPr>
              <a:t>Frank Zhou - </a:t>
            </a:r>
            <a:r>
              <a:rPr lang="zh-CN" sz="1800">
                <a:uFill>
                  <a:noFill/>
                </a:uFill>
                <a:latin typeface="Times"/>
                <a:ea typeface="Times"/>
                <a:cs typeface="Times"/>
                <a:sym typeface="Times"/>
                <a:hlinkClick r:id="rId9"/>
              </a:rPr>
              <a:t>zhoxu@ucmail.uc.edu</a:t>
            </a:r>
            <a:endParaRPr sz="1800">
              <a:latin typeface="Times"/>
              <a:ea typeface="Times"/>
              <a:cs typeface="Times"/>
              <a:sym typeface="Times"/>
            </a:endParaRPr>
          </a:p>
          <a:p>
            <a:pPr marL="0" lvl="0" indent="0" algn="l" rtl="0">
              <a:spcBef>
                <a:spcPts val="1200"/>
              </a:spcBef>
              <a:spcAft>
                <a:spcPts val="0"/>
              </a:spcAft>
              <a:buNone/>
            </a:pPr>
            <a:endParaRPr sz="1800">
              <a:latin typeface="Times"/>
              <a:ea typeface="Times"/>
              <a:cs typeface="Times"/>
              <a:sym typeface="Times"/>
            </a:endParaRPr>
          </a:p>
          <a:p>
            <a:pPr marL="0" lvl="0" indent="0" algn="l" rtl="0">
              <a:spcBef>
                <a:spcPts val="1200"/>
              </a:spcBef>
              <a:spcAft>
                <a:spcPts val="1600"/>
              </a:spcAft>
              <a:buNone/>
            </a:pPr>
            <a:endParaRPr sz="1800">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Division of Work</a:t>
            </a:r>
            <a:endParaRPr/>
          </a:p>
        </p:txBody>
      </p:sp>
      <p:sp>
        <p:nvSpPr>
          <p:cNvPr id="257" name="Google Shape;257;p33"/>
          <p:cNvSpPr txBox="1">
            <a:spLocks noGrp="1"/>
          </p:cNvSpPr>
          <p:nvPr>
            <p:ph type="body" idx="1"/>
          </p:nvPr>
        </p:nvSpPr>
        <p:spPr>
          <a:xfrm>
            <a:off x="1297500" y="10642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t>Vasu:</a:t>
            </a:r>
            <a:endParaRPr/>
          </a:p>
          <a:p>
            <a:pPr marL="457200" lvl="0" indent="-311150" algn="l" rtl="0">
              <a:lnSpc>
                <a:spcPct val="100000"/>
              </a:lnSpc>
              <a:spcBef>
                <a:spcPts val="1600"/>
              </a:spcBef>
              <a:spcAft>
                <a:spcPts val="0"/>
              </a:spcAft>
              <a:buSzPts val="1300"/>
              <a:buChar char="-"/>
            </a:pPr>
            <a:r>
              <a:rPr lang="zh-CN"/>
              <a:t>OpenCV detection and setup</a:t>
            </a:r>
            <a:endParaRPr/>
          </a:p>
          <a:p>
            <a:pPr marL="457200" lvl="0" indent="-311150" algn="l" rtl="0">
              <a:lnSpc>
                <a:spcPct val="100000"/>
              </a:lnSpc>
              <a:spcBef>
                <a:spcPts val="0"/>
              </a:spcBef>
              <a:spcAft>
                <a:spcPts val="0"/>
              </a:spcAft>
              <a:buSzPts val="1300"/>
              <a:buChar char="-"/>
            </a:pPr>
            <a:r>
              <a:rPr lang="zh-CN"/>
              <a:t>ML models</a:t>
            </a:r>
            <a:endParaRPr/>
          </a:p>
          <a:p>
            <a:pPr marL="457200" lvl="0" indent="-311150" algn="l" rtl="0">
              <a:lnSpc>
                <a:spcPct val="100000"/>
              </a:lnSpc>
              <a:spcBef>
                <a:spcPts val="0"/>
              </a:spcBef>
              <a:spcAft>
                <a:spcPts val="0"/>
              </a:spcAft>
              <a:buSzPts val="1300"/>
              <a:buChar char="-"/>
            </a:pPr>
            <a:r>
              <a:rPr lang="zh-CN"/>
              <a:t>Utilizing setup/models for final system</a:t>
            </a:r>
            <a:endParaRPr/>
          </a:p>
          <a:p>
            <a:pPr marL="0" lvl="0" indent="0" algn="l" rtl="0">
              <a:lnSpc>
                <a:spcPct val="100000"/>
              </a:lnSpc>
              <a:spcBef>
                <a:spcPts val="1600"/>
              </a:spcBef>
              <a:spcAft>
                <a:spcPts val="0"/>
              </a:spcAft>
              <a:buNone/>
            </a:pPr>
            <a:r>
              <a:rPr lang="zh-CN"/>
              <a:t>Chunjie: </a:t>
            </a:r>
            <a:endParaRPr/>
          </a:p>
          <a:p>
            <a:pPr marL="457200" lvl="0" indent="-311150" algn="l" rtl="0">
              <a:lnSpc>
                <a:spcPct val="100000"/>
              </a:lnSpc>
              <a:spcBef>
                <a:spcPts val="1600"/>
              </a:spcBef>
              <a:spcAft>
                <a:spcPts val="0"/>
              </a:spcAft>
              <a:buSzPts val="1300"/>
              <a:buChar char="-"/>
            </a:pPr>
            <a:r>
              <a:rPr lang="zh-CN"/>
              <a:t>Rasperberry PI</a:t>
            </a:r>
            <a:endParaRPr/>
          </a:p>
          <a:p>
            <a:pPr marL="457200" lvl="0" indent="-311150" algn="l" rtl="0">
              <a:lnSpc>
                <a:spcPct val="100000"/>
              </a:lnSpc>
              <a:spcBef>
                <a:spcPts val="0"/>
              </a:spcBef>
              <a:spcAft>
                <a:spcPts val="0"/>
              </a:spcAft>
              <a:buSzPts val="1300"/>
              <a:buChar char="-"/>
            </a:pPr>
            <a:r>
              <a:rPr lang="zh-CN"/>
              <a:t>Camera live feed/Interface</a:t>
            </a:r>
            <a:endParaRPr/>
          </a:p>
          <a:p>
            <a:pPr marL="457200" lvl="0" indent="-311150" algn="l" rtl="0">
              <a:lnSpc>
                <a:spcPct val="100000"/>
              </a:lnSpc>
              <a:spcBef>
                <a:spcPts val="0"/>
              </a:spcBef>
              <a:spcAft>
                <a:spcPts val="0"/>
              </a:spcAft>
              <a:buSzPts val="1300"/>
              <a:buChar char="-"/>
            </a:pPr>
            <a:r>
              <a:rPr lang="zh-CN"/>
              <a:t>Connecting interface with final system</a:t>
            </a:r>
            <a:endParaRPr/>
          </a:p>
          <a:p>
            <a:pPr marL="0" lvl="0" indent="0" algn="l" rtl="0">
              <a:lnSpc>
                <a:spcPct val="100000"/>
              </a:lnSpc>
              <a:spcBef>
                <a:spcPts val="1600"/>
              </a:spcBef>
              <a:spcAft>
                <a:spcPts val="0"/>
              </a:spcAft>
              <a:buNone/>
            </a:pPr>
            <a:r>
              <a:rPr lang="zh-CN"/>
              <a:t>ChaoYang:</a:t>
            </a:r>
            <a:endParaRPr/>
          </a:p>
          <a:p>
            <a:pPr marL="457200" lvl="0" indent="-311150" algn="l" rtl="0">
              <a:lnSpc>
                <a:spcPct val="100000"/>
              </a:lnSpc>
              <a:spcBef>
                <a:spcPts val="1600"/>
              </a:spcBef>
              <a:spcAft>
                <a:spcPts val="0"/>
              </a:spcAft>
              <a:buSzPts val="1300"/>
              <a:buChar char="-"/>
            </a:pPr>
            <a:r>
              <a:rPr lang="zh-CN"/>
              <a:t>Research for multiple object detection</a:t>
            </a:r>
            <a:endParaRPr/>
          </a:p>
          <a:p>
            <a:pPr marL="457200" lvl="0" indent="-311150" algn="l" rtl="0">
              <a:lnSpc>
                <a:spcPct val="100000"/>
              </a:lnSpc>
              <a:spcBef>
                <a:spcPts val="0"/>
              </a:spcBef>
              <a:spcAft>
                <a:spcPts val="0"/>
              </a:spcAft>
              <a:buSzPts val="1300"/>
              <a:buChar char="-"/>
            </a:pPr>
            <a:r>
              <a:rPr lang="zh-CN"/>
              <a:t>Enhancing neural network</a:t>
            </a:r>
            <a:endParaRPr/>
          </a:p>
          <a:p>
            <a:pPr marL="457200" lvl="0" indent="-311150" algn="l" rtl="0">
              <a:lnSpc>
                <a:spcPct val="100000"/>
              </a:lnSpc>
              <a:spcBef>
                <a:spcPts val="0"/>
              </a:spcBef>
              <a:spcAft>
                <a:spcPts val="0"/>
              </a:spcAft>
              <a:buSzPts val="1300"/>
              <a:buChar char="-"/>
            </a:pPr>
            <a:r>
              <a:rPr lang="zh-CN"/>
              <a:t>Connecting results to final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Arial"/>
                <a:ea typeface="Arial"/>
                <a:cs typeface="Arial"/>
                <a:sym typeface="Arial"/>
              </a:rPr>
              <a:t>Expected Demo at Expo </a:t>
            </a:r>
            <a:endParaRPr>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3" name="Google Shape;263;p34"/>
          <p:cNvPicPr preferRelativeResize="0"/>
          <p:nvPr/>
        </p:nvPicPr>
        <p:blipFill>
          <a:blip r:embed="rId3">
            <a:alphaModFix/>
          </a:blip>
          <a:stretch>
            <a:fillRect/>
          </a:stretch>
        </p:blipFill>
        <p:spPr>
          <a:xfrm>
            <a:off x="1303800" y="1662813"/>
            <a:ext cx="4033980" cy="3196073"/>
          </a:xfrm>
          <a:prstGeom prst="rect">
            <a:avLst/>
          </a:prstGeom>
          <a:noFill/>
          <a:ln>
            <a:noFill/>
          </a:ln>
        </p:spPr>
      </p:pic>
      <p:pic>
        <p:nvPicPr>
          <p:cNvPr id="264" name="Google Shape;264;p34"/>
          <p:cNvPicPr preferRelativeResize="0"/>
          <p:nvPr/>
        </p:nvPicPr>
        <p:blipFill>
          <a:blip r:embed="rId4">
            <a:alphaModFix/>
          </a:blip>
          <a:stretch>
            <a:fillRect/>
          </a:stretch>
        </p:blipFill>
        <p:spPr>
          <a:xfrm>
            <a:off x="4898074" y="1662825"/>
            <a:ext cx="3662620" cy="319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Arial"/>
                <a:ea typeface="Arial"/>
                <a:cs typeface="Arial"/>
                <a:sym typeface="Arial"/>
              </a:rPr>
              <a:t>Expected Demo at Expo </a:t>
            </a:r>
            <a:endParaRPr>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70" name="Google Shape;270;p35"/>
          <p:cNvPicPr preferRelativeResize="0"/>
          <p:nvPr/>
        </p:nvPicPr>
        <p:blipFill>
          <a:blip r:embed="rId3">
            <a:alphaModFix/>
          </a:blip>
          <a:stretch>
            <a:fillRect/>
          </a:stretch>
        </p:blipFill>
        <p:spPr>
          <a:xfrm>
            <a:off x="1459787" y="1397627"/>
            <a:ext cx="6224424" cy="336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Credits</a:t>
            </a:r>
            <a:endParaRPr/>
          </a:p>
          <a:p>
            <a:pPr marL="0" lvl="0" indent="0" algn="l" rtl="0">
              <a:spcBef>
                <a:spcPts val="0"/>
              </a:spcBef>
              <a:spcAft>
                <a:spcPts val="0"/>
              </a:spcAft>
              <a:buNone/>
            </a:pPr>
            <a:endParaRPr/>
          </a:p>
        </p:txBody>
      </p:sp>
      <p:sp>
        <p:nvSpPr>
          <p:cNvPr id="276" name="Google Shape;276;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Follow our progress on our </a:t>
            </a:r>
            <a:endParaRPr/>
          </a:p>
          <a:p>
            <a:pPr marL="0" lvl="0" indent="0" algn="l" rtl="0">
              <a:spcBef>
                <a:spcPts val="1600"/>
              </a:spcBef>
              <a:spcAft>
                <a:spcPts val="0"/>
              </a:spcAft>
              <a:buNone/>
            </a:pPr>
            <a:r>
              <a:rPr lang="zh-CN"/>
              <a:t>Github Repo: </a:t>
            </a:r>
            <a:r>
              <a:rPr lang="zh-CN" sz="1100" u="sng">
                <a:solidFill>
                  <a:schemeClr val="hlink"/>
                </a:solidFill>
                <a:latin typeface="Arial"/>
                <a:ea typeface="Arial"/>
                <a:cs typeface="Arial"/>
                <a:sym typeface="Arial"/>
                <a:hlinkClick r:id="rId3"/>
              </a:rPr>
              <a:t>https://github.com/VasuBhog/Senior-Project</a:t>
            </a:r>
            <a:endParaRPr/>
          </a:p>
          <a:p>
            <a:pPr marL="0" lvl="0" indent="0" algn="l" rtl="0">
              <a:spcBef>
                <a:spcPts val="1600"/>
              </a:spcBef>
              <a:spcAft>
                <a:spcPts val="0"/>
              </a:spcAft>
              <a:buNone/>
            </a:pPr>
            <a:endParaRPr/>
          </a:p>
          <a:p>
            <a:pPr marL="0" lvl="0" indent="0" algn="l" rtl="0">
              <a:spcBef>
                <a:spcPts val="1600"/>
              </a:spcBef>
              <a:spcAft>
                <a:spcPts val="0"/>
              </a:spcAft>
              <a:buNone/>
            </a:pPr>
            <a:r>
              <a:rPr lang="zh-CN"/>
              <a:t>Images used from: Google images</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Problem</a:t>
            </a:r>
            <a:endParaRPr>
              <a:latin typeface="Times"/>
              <a:ea typeface="Times"/>
              <a:cs typeface="Times"/>
              <a:sym typeface="Times"/>
            </a:endParaRPr>
          </a:p>
        </p:txBody>
      </p:sp>
      <p:sp>
        <p:nvSpPr>
          <p:cNvPr id="146" name="Google Shape;146;p15"/>
          <p:cNvSpPr txBox="1">
            <a:spLocks noGrp="1"/>
          </p:cNvSpPr>
          <p:nvPr>
            <p:ph type="body" idx="1"/>
          </p:nvPr>
        </p:nvSpPr>
        <p:spPr>
          <a:xfrm>
            <a:off x="1297500" y="1567550"/>
            <a:ext cx="7038900" cy="29112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zh-CN" sz="1800">
                <a:latin typeface="Times"/>
                <a:ea typeface="Times"/>
                <a:cs typeface="Times"/>
                <a:sym typeface="Times"/>
              </a:rPr>
              <a:t>There have been millions of car crashes over the years due to distracted drivers and dangerous objects. Car crashes are continuously increasing and the issue is with drivers that are not aware or distracted. We need to find a solution that everyday drivers can utilize instead of buying a completely new vehicle.</a:t>
            </a:r>
            <a:endParaRPr sz="1800">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sz="3000">
                <a:latin typeface="Times"/>
                <a:ea typeface="Times"/>
                <a:cs typeface="Times"/>
                <a:sym typeface="Times"/>
              </a:rPr>
              <a:t>Solution</a:t>
            </a:r>
            <a:endParaRPr sz="3000">
              <a:latin typeface="Times"/>
              <a:ea typeface="Times"/>
              <a:cs typeface="Times"/>
              <a:sym typeface="Times"/>
            </a:endParaRPr>
          </a:p>
        </p:txBody>
      </p:sp>
      <p:sp>
        <p:nvSpPr>
          <p:cNvPr id="158" name="Google Shape;158;p17"/>
          <p:cNvSpPr txBox="1">
            <a:spLocks noGrp="1"/>
          </p:cNvSpPr>
          <p:nvPr>
            <p:ph type="body" idx="1"/>
          </p:nvPr>
        </p:nvSpPr>
        <p:spPr>
          <a:xfrm>
            <a:off x="1297500" y="2062200"/>
            <a:ext cx="7038900" cy="241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sz="1800">
                <a:latin typeface="Times"/>
                <a:ea typeface="Times"/>
                <a:cs typeface="Times"/>
                <a:sym typeface="Times"/>
              </a:rPr>
              <a:t>A device that can detect and notify drivers about dangerous objects and distractions on the road in order to reduce the likelihood of a crash along with increasing safety.</a:t>
            </a:r>
            <a:endParaRPr sz="1800">
              <a:latin typeface="Times"/>
              <a:ea typeface="Times"/>
              <a:cs typeface="Times"/>
              <a:sym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Project Abstract</a:t>
            </a:r>
            <a:endParaRPr>
              <a:latin typeface="Times"/>
              <a:ea typeface="Times"/>
              <a:cs typeface="Times"/>
              <a:sym typeface="Times"/>
            </a:endParaRPr>
          </a:p>
        </p:txBody>
      </p:sp>
      <p:sp>
        <p:nvSpPr>
          <p:cNvPr id="164" name="Google Shape;164;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sz="1800">
                <a:latin typeface="Times"/>
                <a:ea typeface="Times"/>
                <a:cs typeface="Times"/>
                <a:sym typeface="Times"/>
              </a:rPr>
              <a:t>Billions of people still drive on the road and have barely any assistance from smart devices to help them while driving. There is a continuous increase in crashes over the years, and there are more and more drivers that are getting on the road. Our project will aim at creating a simple interface based device that will use computer vision and machine learning to detect dangerous situations and objects on the road. This will decrease the probability of crashes and injury, as well as increase the awareness of the driver.</a:t>
            </a:r>
            <a:endParaRPr sz="1800">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Goals statements</a:t>
            </a:r>
            <a:endParaRPr>
              <a:latin typeface="Times"/>
              <a:ea typeface="Times"/>
              <a:cs typeface="Times"/>
              <a:sym typeface="Times"/>
            </a:endParaRPr>
          </a:p>
        </p:txBody>
      </p:sp>
      <p:sp>
        <p:nvSpPr>
          <p:cNvPr id="170" name="Google Shape;170;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300"/>
              </a:spcBef>
              <a:spcAft>
                <a:spcPts val="0"/>
              </a:spcAft>
              <a:buClr>
                <a:schemeClr val="lt1"/>
              </a:buClr>
              <a:buSzPts val="1800"/>
              <a:buFont typeface="Times"/>
              <a:buChar char="●"/>
            </a:pPr>
            <a:r>
              <a:rPr lang="zh-CN" sz="1800">
                <a:latin typeface="Times"/>
                <a:ea typeface="Times"/>
                <a:cs typeface="Times"/>
                <a:sym typeface="Times"/>
              </a:rPr>
              <a:t>Create/Utilize devices such as Raspberry PI to process driving data</a:t>
            </a:r>
            <a:endParaRPr sz="1800">
              <a:latin typeface="Times"/>
              <a:ea typeface="Times"/>
              <a:cs typeface="Times"/>
              <a:sym typeface="Times"/>
            </a:endParaRPr>
          </a:p>
          <a:p>
            <a:pPr marL="457200" lvl="0" indent="-342900" algn="l" rtl="0">
              <a:spcBef>
                <a:spcPts val="0"/>
              </a:spcBef>
              <a:spcAft>
                <a:spcPts val="0"/>
              </a:spcAft>
              <a:buClr>
                <a:schemeClr val="lt1"/>
              </a:buClr>
              <a:buSzPts val="1800"/>
              <a:buFont typeface="Times"/>
              <a:buChar char="●"/>
            </a:pPr>
            <a:r>
              <a:rPr lang="zh-CN" sz="1800">
                <a:latin typeface="Times"/>
                <a:ea typeface="Times"/>
                <a:cs typeface="Times"/>
                <a:sym typeface="Times"/>
              </a:rPr>
              <a:t>Utilize camera feed data to detect objects, drivers swaying, and road signs to enhance the driver's safety</a:t>
            </a:r>
            <a:endParaRPr sz="1800">
              <a:latin typeface="Times"/>
              <a:ea typeface="Times"/>
              <a:cs typeface="Times"/>
              <a:sym typeface="Times"/>
            </a:endParaRPr>
          </a:p>
          <a:p>
            <a:pPr marL="457200" lvl="0" indent="-342900" algn="l" rtl="0">
              <a:spcBef>
                <a:spcPts val="0"/>
              </a:spcBef>
              <a:spcAft>
                <a:spcPts val="0"/>
              </a:spcAft>
              <a:buClr>
                <a:schemeClr val="lt1"/>
              </a:buClr>
              <a:buSzPts val="1800"/>
              <a:buFont typeface="Times"/>
              <a:buChar char="●"/>
            </a:pPr>
            <a:r>
              <a:rPr lang="zh-CN" sz="1800">
                <a:latin typeface="Times"/>
                <a:ea typeface="Times"/>
                <a:cs typeface="Times"/>
                <a:sym typeface="Times"/>
              </a:rPr>
              <a:t>Create an interface to help drivers in all types of conditions</a:t>
            </a:r>
            <a:endParaRPr sz="1800">
              <a:latin typeface="Times"/>
              <a:ea typeface="Times"/>
              <a:cs typeface="Times"/>
              <a:sym typeface="Time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atin typeface="Times"/>
                <a:ea typeface="Times"/>
                <a:cs typeface="Times"/>
                <a:sym typeface="Times"/>
              </a:rPr>
              <a:t>User Stories</a:t>
            </a:r>
            <a:endParaRPr>
              <a:latin typeface="Times"/>
              <a:ea typeface="Times"/>
              <a:cs typeface="Times"/>
              <a:sym typeface="Times"/>
            </a:endParaRPr>
          </a:p>
        </p:txBody>
      </p:sp>
      <p:sp>
        <p:nvSpPr>
          <p:cNvPr id="176" name="Google Shape;176;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just" rtl="0">
              <a:lnSpc>
                <a:spcPct val="114000"/>
              </a:lnSpc>
              <a:spcBef>
                <a:spcPts val="0"/>
              </a:spcBef>
              <a:spcAft>
                <a:spcPts val="0"/>
              </a:spcAft>
              <a:buClr>
                <a:schemeClr val="lt1"/>
              </a:buClr>
              <a:buSzPts val="1800"/>
              <a:buFont typeface="Times"/>
              <a:buChar char="●"/>
            </a:pPr>
            <a:r>
              <a:rPr lang="zh-CN" sz="1800">
                <a:latin typeface="Times"/>
                <a:ea typeface="Times"/>
                <a:cs typeface="Times"/>
                <a:sym typeface="Times"/>
              </a:rPr>
              <a:t>As a driver, I want to be able to utilize the device to enable smart detection of dangerous road objects and conditions.</a:t>
            </a:r>
            <a:endParaRPr sz="1800">
              <a:latin typeface="Times"/>
              <a:ea typeface="Times"/>
              <a:cs typeface="Times"/>
              <a:sym typeface="Times"/>
            </a:endParaRPr>
          </a:p>
          <a:p>
            <a:pPr marL="457200" lvl="0" indent="-342900" algn="just" rtl="0">
              <a:lnSpc>
                <a:spcPct val="114000"/>
              </a:lnSpc>
              <a:spcBef>
                <a:spcPts val="1000"/>
              </a:spcBef>
              <a:spcAft>
                <a:spcPts val="0"/>
              </a:spcAft>
              <a:buClr>
                <a:schemeClr val="lt1"/>
              </a:buClr>
              <a:buSzPts val="1800"/>
              <a:buFont typeface="Times"/>
              <a:buChar char="●"/>
            </a:pPr>
            <a:r>
              <a:rPr lang="zh-CN" sz="1800">
                <a:latin typeface="Times"/>
                <a:ea typeface="Times"/>
                <a:cs typeface="Times"/>
                <a:sym typeface="Times"/>
              </a:rPr>
              <a:t>As a passenger, I want to be able to help navigate and aid the driver using the device and ensuring that that the driver is aware.</a:t>
            </a:r>
            <a:endParaRPr sz="1800">
              <a:latin typeface="Times"/>
              <a:ea typeface="Times"/>
              <a:cs typeface="Times"/>
              <a:sym typeface="Times"/>
            </a:endParaRPr>
          </a:p>
          <a:p>
            <a:pPr marL="457200" lvl="0" indent="-342900" algn="just" rtl="0">
              <a:lnSpc>
                <a:spcPct val="114000"/>
              </a:lnSpc>
              <a:spcBef>
                <a:spcPts val="1000"/>
              </a:spcBef>
              <a:spcAft>
                <a:spcPts val="0"/>
              </a:spcAft>
              <a:buClr>
                <a:schemeClr val="lt1"/>
              </a:buClr>
              <a:buSzPts val="1800"/>
              <a:buFont typeface="Times"/>
              <a:buChar char="●"/>
            </a:pPr>
            <a:r>
              <a:rPr lang="zh-CN" sz="1800">
                <a:latin typeface="Times"/>
                <a:ea typeface="Times"/>
                <a:cs typeface="Times"/>
                <a:sym typeface="Times"/>
              </a:rPr>
              <a:t>As a device owner, I will be able to utilize the advanced modeling that detects driver swaying and fatigue, as well as road sign detection.</a:t>
            </a:r>
            <a:endParaRPr sz="1800">
              <a:solidFill>
                <a:srgbClr val="24292E"/>
              </a:solidFill>
              <a:highlight>
                <a:srgbClr val="FFFFFF"/>
              </a:highlight>
              <a:latin typeface="Times"/>
              <a:ea typeface="Times"/>
              <a:cs typeface="Times"/>
              <a:sym typeface="Times"/>
            </a:endParaRPr>
          </a:p>
          <a:p>
            <a:pPr marL="0" lvl="0" indent="0" algn="l" rtl="0">
              <a:spcBef>
                <a:spcPts val="1000"/>
              </a:spcBef>
              <a:spcAft>
                <a:spcPts val="1600"/>
              </a:spcAft>
              <a:buNone/>
            </a:pPr>
            <a:endParaRPr>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Design Diagram</a:t>
            </a:r>
            <a:endParaRPr>
              <a:latin typeface="Times"/>
              <a:ea typeface="Times"/>
              <a:cs typeface="Times"/>
              <a:sym typeface="Times"/>
            </a:endParaRPr>
          </a:p>
        </p:txBody>
      </p:sp>
      <p:sp>
        <p:nvSpPr>
          <p:cNvPr id="182" name="Google Shape;182;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latin typeface="Arial"/>
              <a:ea typeface="Arial"/>
              <a:cs typeface="Arial"/>
              <a:sym typeface="Arial"/>
            </a:endParaRPr>
          </a:p>
        </p:txBody>
      </p:sp>
      <p:pic>
        <p:nvPicPr>
          <p:cNvPr id="183" name="Google Shape;183;p21"/>
          <p:cNvPicPr preferRelativeResize="0"/>
          <p:nvPr/>
        </p:nvPicPr>
        <p:blipFill>
          <a:blip r:embed="rId3">
            <a:alphaModFix/>
          </a:blip>
          <a:stretch>
            <a:fillRect/>
          </a:stretch>
        </p:blipFill>
        <p:spPr>
          <a:xfrm>
            <a:off x="457725" y="1437100"/>
            <a:ext cx="8416522" cy="356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Times"/>
                <a:ea typeface="Times"/>
                <a:cs typeface="Times"/>
                <a:sym typeface="Times"/>
              </a:rPr>
              <a:t>Design Diagram 2</a:t>
            </a:r>
            <a:endParaRPr>
              <a:latin typeface="Times"/>
              <a:ea typeface="Times"/>
              <a:cs typeface="Times"/>
              <a:sym typeface="Times"/>
            </a:endParaRPr>
          </a:p>
        </p:txBody>
      </p:sp>
      <p:sp>
        <p:nvSpPr>
          <p:cNvPr id="189" name="Google Shape;18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0" name="Google Shape;190;p22"/>
          <p:cNvPicPr preferRelativeResize="0"/>
          <p:nvPr/>
        </p:nvPicPr>
        <p:blipFill>
          <a:blip r:embed="rId3">
            <a:alphaModFix/>
          </a:blip>
          <a:stretch>
            <a:fillRect/>
          </a:stretch>
        </p:blipFill>
        <p:spPr>
          <a:xfrm>
            <a:off x="179150" y="1522950"/>
            <a:ext cx="8856421" cy="3157676"/>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4557</Words>
  <Application>Microsoft Office PowerPoint</Application>
  <PresentationFormat>On-screen Show (16:9)</PresentationFormat>
  <Paragraphs>126</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Times</vt:lpstr>
      <vt:lpstr>Arial</vt:lpstr>
      <vt:lpstr>Montserrat</vt:lpstr>
      <vt:lpstr>Lato</vt:lpstr>
      <vt:lpstr>Trebuchet MS</vt:lpstr>
      <vt:lpstr>Focus</vt:lpstr>
      <vt:lpstr>Driver 2.0</vt:lpstr>
      <vt:lpstr>Team Info</vt:lpstr>
      <vt:lpstr>Problem</vt:lpstr>
      <vt:lpstr>Solution</vt:lpstr>
      <vt:lpstr>Project Abstract</vt:lpstr>
      <vt:lpstr>Goals statements</vt:lpstr>
      <vt:lpstr>User Stories</vt:lpstr>
      <vt:lpstr>Design Diagram</vt:lpstr>
      <vt:lpstr>Design Diagram 2</vt:lpstr>
      <vt:lpstr>In Depth Design Diagram</vt:lpstr>
      <vt:lpstr>Project Constraints</vt:lpstr>
      <vt:lpstr>Current state of project</vt:lpstr>
      <vt:lpstr>Expected Accomplishments for the end of this term</vt:lpstr>
      <vt:lpstr>Timeline for the Project</vt:lpstr>
      <vt:lpstr>Timeline and Milestone 1</vt:lpstr>
      <vt:lpstr>Timeline and Milestone 2</vt:lpstr>
      <vt:lpstr>Timeline and Milestone 3</vt:lpstr>
      <vt:lpstr>Timeline and Milestone 4</vt:lpstr>
      <vt:lpstr>Timeline and Milestone 5</vt:lpstr>
      <vt:lpstr>Division of Work</vt:lpstr>
      <vt:lpstr>Expected Demo at Expo   </vt:lpstr>
      <vt:lpstr>Expected Demo at Expo   </vt:lpstr>
      <vt:lpstr>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2.0</dc:title>
  <cp:lastModifiedBy>Vasu Bhog</cp:lastModifiedBy>
  <cp:revision>1</cp:revision>
  <dcterms:modified xsi:type="dcterms:W3CDTF">2019-12-06T04:41:10Z</dcterms:modified>
</cp:coreProperties>
</file>